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4.xml" ContentType="application/vnd.openxmlformats-officedocument.presentationml.tags+xml"/>
  <Override PartName="/ppt/notesSlides/notesSlide22.xml" ContentType="application/vnd.openxmlformats-officedocument.presentationml.notesSlide+xml"/>
  <Override PartName="/ppt/tags/tag5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6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8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9.xml" ContentType="application/vnd.openxmlformats-officedocument.presentationml.tags+xml"/>
  <Override PartName="/ppt/notesSlides/notesSlide31.xml" ContentType="application/vnd.openxmlformats-officedocument.presentationml.notesSlide+xml"/>
  <Override PartName="/ppt/tags/tag10.xml" ContentType="application/vnd.openxmlformats-officedocument.presentationml.tags+xml"/>
  <Override PartName="/ppt/notesSlides/notesSlide32.xml" ContentType="application/vnd.openxmlformats-officedocument.presentationml.notesSlide+xml"/>
  <Override PartName="/ppt/tags/tag11.xml" ContentType="application/vnd.openxmlformats-officedocument.presentationml.tags+xml"/>
  <Override PartName="/ppt/notesSlides/notesSlide33.xml" ContentType="application/vnd.openxmlformats-officedocument.presentationml.notesSlide+xml"/>
  <Override PartName="/ppt/tags/tag1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3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1.xml" ContentType="application/vnd.openxmlformats-officedocument.presentationml.notesSlide+xml"/>
  <Override PartName="/ppt/tags/tag14.xml" ContentType="application/vnd.openxmlformats-officedocument.presentationml.tags+xml"/>
  <Override PartName="/ppt/notesSlides/notesSlide42.xml" ContentType="application/vnd.openxmlformats-officedocument.presentationml.notesSlide+xml"/>
  <Override PartName="/ppt/tags/tag15.xml" ContentType="application/vnd.openxmlformats-officedocument.presentationml.tags+xml"/>
  <Override PartName="/ppt/notesSlides/notesSlide43.xml" ContentType="application/vnd.openxmlformats-officedocument.presentationml.notesSlide+xml"/>
  <Override PartName="/ppt/tags/tag16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17.xml" ContentType="application/vnd.openxmlformats-officedocument.presentationml.tags+xml"/>
  <Override PartName="/ppt/notesSlides/notesSlide52.xml" ContentType="application/vnd.openxmlformats-officedocument.presentationml.notesSlide+xml"/>
  <Override PartName="/ppt/tags/tag18.xml" ContentType="application/vnd.openxmlformats-officedocument.presentationml.tags+xml"/>
  <Override PartName="/ppt/notesSlides/notesSlide53.xml" ContentType="application/vnd.openxmlformats-officedocument.presentationml.notesSlide+xml"/>
  <Override PartName="/ppt/tags/tag19.xml" ContentType="application/vnd.openxmlformats-officedocument.presentationml.tags+xml"/>
  <Override PartName="/ppt/notesSlides/notesSlide54.xml" ContentType="application/vnd.openxmlformats-officedocument.presentationml.notesSlide+xml"/>
  <Override PartName="/ppt/tags/tag20.xml" ContentType="application/vnd.openxmlformats-officedocument.presentationml.tags+xml"/>
  <Override PartName="/ppt/notesSlides/notesSlide55.xml" ContentType="application/vnd.openxmlformats-officedocument.presentationml.notesSlide+xml"/>
  <Override PartName="/ppt/tags/tag21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tags/tag22.xml" ContentType="application/vnd.openxmlformats-officedocument.presentationml.tags+xml"/>
  <Override PartName="/ppt/notesSlides/notesSlide59.xml" ContentType="application/vnd.openxmlformats-officedocument.presentationml.notesSlide+xml"/>
  <Override PartName="/ppt/charts/chart3.xml" ContentType="application/vnd.openxmlformats-officedocument.drawingml.chart+xml"/>
  <Override PartName="/ppt/notesSlides/notesSlide60.xml" ContentType="application/vnd.openxmlformats-officedocument.presentationml.notesSlide+xml"/>
  <Override PartName="/ppt/charts/chart4.xml" ContentType="application/vnd.openxmlformats-officedocument.drawingml.chart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tags/tag23.xml" ContentType="application/vnd.openxmlformats-officedocument.presentationml.tags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tags/tag24.xml" ContentType="application/vnd.openxmlformats-officedocument.presentationml.tags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tags/tag25.xml" ContentType="application/vnd.openxmlformats-officedocument.presentationml.tags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tags/tag26.xml" ContentType="application/vnd.openxmlformats-officedocument.presentationml.tags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tags/tag27.xml" ContentType="application/vnd.openxmlformats-officedocument.presentationml.tags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358" r:id="rId2"/>
    <p:sldId id="399" r:id="rId3"/>
    <p:sldId id="640" r:id="rId4"/>
    <p:sldId id="641" r:id="rId5"/>
    <p:sldId id="642" r:id="rId6"/>
    <p:sldId id="643" r:id="rId7"/>
    <p:sldId id="644" r:id="rId8"/>
    <p:sldId id="645" r:id="rId9"/>
    <p:sldId id="646" r:id="rId10"/>
    <p:sldId id="647" r:id="rId11"/>
    <p:sldId id="648" r:id="rId12"/>
    <p:sldId id="649" r:id="rId13"/>
    <p:sldId id="650" r:id="rId14"/>
    <p:sldId id="651" r:id="rId15"/>
    <p:sldId id="652" r:id="rId16"/>
    <p:sldId id="658" r:id="rId17"/>
    <p:sldId id="654" r:id="rId18"/>
    <p:sldId id="655" r:id="rId19"/>
    <p:sldId id="525" r:id="rId20"/>
    <p:sldId id="586" r:id="rId21"/>
    <p:sldId id="528" r:id="rId22"/>
    <p:sldId id="530" r:id="rId23"/>
    <p:sldId id="531" r:id="rId24"/>
    <p:sldId id="529" r:id="rId25"/>
    <p:sldId id="532" r:id="rId26"/>
    <p:sldId id="533" r:id="rId27"/>
    <p:sldId id="534" r:id="rId28"/>
    <p:sldId id="535" r:id="rId29"/>
    <p:sldId id="559" r:id="rId30"/>
    <p:sldId id="567" r:id="rId31"/>
    <p:sldId id="569" r:id="rId32"/>
    <p:sldId id="571" r:id="rId33"/>
    <p:sldId id="574" r:id="rId34"/>
    <p:sldId id="576" r:id="rId35"/>
    <p:sldId id="564" r:id="rId36"/>
    <p:sldId id="546" r:id="rId37"/>
    <p:sldId id="550" r:id="rId38"/>
    <p:sldId id="548" r:id="rId39"/>
    <p:sldId id="553" r:id="rId40"/>
    <p:sldId id="578" r:id="rId41"/>
    <p:sldId id="657" r:id="rId42"/>
    <p:sldId id="589" r:id="rId43"/>
    <p:sldId id="656" r:id="rId44"/>
    <p:sldId id="590" r:id="rId45"/>
    <p:sldId id="591" r:id="rId46"/>
    <p:sldId id="592" r:id="rId47"/>
    <p:sldId id="593" r:id="rId48"/>
    <p:sldId id="594" r:id="rId49"/>
    <p:sldId id="595" r:id="rId50"/>
    <p:sldId id="596" r:id="rId51"/>
    <p:sldId id="597" r:id="rId52"/>
    <p:sldId id="598" r:id="rId53"/>
    <p:sldId id="660" r:id="rId54"/>
    <p:sldId id="659" r:id="rId55"/>
    <p:sldId id="599" r:id="rId56"/>
    <p:sldId id="600" r:id="rId57"/>
    <p:sldId id="601" r:id="rId58"/>
    <p:sldId id="602" r:id="rId59"/>
    <p:sldId id="603" r:id="rId60"/>
    <p:sldId id="604" r:id="rId61"/>
    <p:sldId id="616" r:id="rId62"/>
    <p:sldId id="617" r:id="rId63"/>
    <p:sldId id="605" r:id="rId64"/>
    <p:sldId id="606" r:id="rId65"/>
    <p:sldId id="607" r:id="rId66"/>
    <p:sldId id="608" r:id="rId67"/>
    <p:sldId id="609" r:id="rId68"/>
    <p:sldId id="610" r:id="rId69"/>
    <p:sldId id="611" r:id="rId70"/>
    <p:sldId id="612" r:id="rId71"/>
    <p:sldId id="613" r:id="rId72"/>
    <p:sldId id="614" r:id="rId73"/>
    <p:sldId id="615" r:id="rId74"/>
    <p:sldId id="618" r:id="rId75"/>
    <p:sldId id="619" r:id="rId76"/>
    <p:sldId id="620" r:id="rId77"/>
    <p:sldId id="621" r:id="rId78"/>
    <p:sldId id="622" r:id="rId79"/>
    <p:sldId id="623" r:id="rId80"/>
    <p:sldId id="624" r:id="rId81"/>
    <p:sldId id="625" r:id="rId82"/>
    <p:sldId id="626" r:id="rId83"/>
    <p:sldId id="627" r:id="rId84"/>
    <p:sldId id="628" r:id="rId85"/>
    <p:sldId id="629" r:id="rId86"/>
    <p:sldId id="661" r:id="rId87"/>
    <p:sldId id="630" r:id="rId88"/>
    <p:sldId id="631" r:id="rId89"/>
    <p:sldId id="633" r:id="rId90"/>
    <p:sldId id="634" r:id="rId91"/>
    <p:sldId id="635" r:id="rId92"/>
    <p:sldId id="636" r:id="rId93"/>
    <p:sldId id="637" r:id="rId94"/>
    <p:sldId id="638" r:id="rId95"/>
    <p:sldId id="577" r:id="rId96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5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6F2529"/>
    <a:srgbClr val="0070C0"/>
    <a:srgbClr val="BACEE5"/>
    <a:srgbClr val="46AAC8"/>
    <a:srgbClr val="1F497D"/>
    <a:srgbClr val="78CEF9"/>
    <a:srgbClr val="FFFF99"/>
    <a:srgbClr val="00CCFF"/>
    <a:srgbClr val="DBF6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2" autoAdjust="0"/>
    <p:restoredTop sz="60799" autoAdjust="0"/>
  </p:normalViewPr>
  <p:slideViewPr>
    <p:cSldViewPr>
      <p:cViewPr varScale="1">
        <p:scale>
          <a:sx n="72" d="100"/>
          <a:sy n="72" d="100"/>
        </p:scale>
        <p:origin x="3180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70" d="100"/>
        <a:sy n="17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856" y="-102"/>
      </p:cViewPr>
      <p:guideLst>
        <p:guide orient="horz" pos="3225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tdas:Projects:SparkStreaming:streaming_paper:nsdi_2013:experiments:scalability2.xlsx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tdas:Projects:SparkStreaming:streaming_paper:nsdi_2013:experiments:scalability2.xlsx" TargetMode="External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istoica:slides:2013:BigData-ML-Paris:resul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istoica:slides:2013:BigData-ML-Paris: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WordCount</a:t>
            </a:r>
          </a:p>
        </c:rich>
      </c:tx>
      <c:layout>
        <c:manualLayout>
          <c:xMode val="edge"/>
          <c:yMode val="edge"/>
          <c:x val="0.395708537612044"/>
          <c:y val="6.5650178972517403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1195315509196699"/>
          <c:y val="7.2222182634410506E-2"/>
          <c:w val="0.70172420477368702"/>
          <c:h val="0.72938744100826602"/>
        </c:manualLayout>
      </c:layout>
      <c:scatterChart>
        <c:scatterStyle val="lineMarker"/>
        <c:varyColors val="0"/>
        <c:ser>
          <c:idx val="0"/>
          <c:order val="0"/>
          <c:tx>
            <c:v>1 sec</c:v>
          </c:tx>
          <c:spPr>
            <a:ln w="28575" cmpd="sng">
              <a:solidFill>
                <a:srgbClr val="2C9C89"/>
              </a:solidFill>
            </a:ln>
          </c:spPr>
          <c:marker>
            <c:spPr>
              <a:solidFill>
                <a:srgbClr val="2C9C89"/>
              </a:solidFill>
              <a:ln w="28575" cmpd="sng">
                <a:solidFill>
                  <a:srgbClr val="2C9C89"/>
                </a:solidFill>
              </a:ln>
            </c:spPr>
          </c:marker>
          <c:xVal>
            <c:numRef>
              <c:f>'Better Summary'!$L$22:$O$22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50</c:v>
                </c:pt>
                <c:pt idx="3">
                  <c:v>100</c:v>
                </c:pt>
              </c:numCache>
            </c:numRef>
          </c:xVal>
          <c:yVal>
            <c:numRef>
              <c:f>'Better Summary'!$L$23:$O$23</c:f>
              <c:numCache>
                <c:formatCode>General</c:formatCode>
                <c:ptCount val="4"/>
                <c:pt idx="0">
                  <c:v>0.27</c:v>
                </c:pt>
                <c:pt idx="1">
                  <c:v>0.78</c:v>
                </c:pt>
                <c:pt idx="2">
                  <c:v>1.1499999999999999</c:v>
                </c:pt>
                <c:pt idx="3">
                  <c:v>2.2999999999999998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C3B-E945-87E3-7FCC2DD7B811}"/>
            </c:ext>
          </c:extLst>
        </c:ser>
        <c:ser>
          <c:idx val="1"/>
          <c:order val="1"/>
          <c:tx>
            <c:v>2 sec</c:v>
          </c:tx>
          <c:spPr>
            <a:ln w="28575" cmpd="sng">
              <a:solidFill>
                <a:srgbClr val="1D86CD"/>
              </a:solidFill>
            </a:ln>
          </c:spPr>
          <c:marker>
            <c:spPr>
              <a:solidFill>
                <a:srgbClr val="1D86CD"/>
              </a:solidFill>
              <a:ln w="28575" cmpd="sng">
                <a:solidFill>
                  <a:srgbClr val="1D86CD"/>
                </a:solidFill>
              </a:ln>
            </c:spPr>
          </c:marker>
          <c:xVal>
            <c:numRef>
              <c:f>'Better Summary'!$L$22:$O$22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50</c:v>
                </c:pt>
                <c:pt idx="3">
                  <c:v>100</c:v>
                </c:pt>
              </c:numCache>
            </c:numRef>
          </c:xVal>
          <c:yVal>
            <c:numRef>
              <c:f>'Better Summary'!$L$24:$O$24</c:f>
              <c:numCache>
                <c:formatCode>General</c:formatCode>
                <c:ptCount val="4"/>
                <c:pt idx="0">
                  <c:v>0.33</c:v>
                </c:pt>
                <c:pt idx="1">
                  <c:v>0.96</c:v>
                </c:pt>
                <c:pt idx="2">
                  <c:v>1.5</c:v>
                </c:pt>
                <c:pt idx="3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C3B-E945-87E3-7FCC2DD7B8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86474464"/>
        <c:axId val="-1566841168"/>
      </c:scatterChart>
      <c:valAx>
        <c:axId val="-1686474464"/>
        <c:scaling>
          <c:orientation val="minMax"/>
          <c:max val="1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 Nodes in Cluster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1566841168"/>
        <c:crosses val="autoZero"/>
        <c:crossBetween val="midCat"/>
        <c:majorUnit val="50"/>
      </c:valAx>
      <c:valAx>
        <c:axId val="-156684116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Cluster Throughput (GB/s)</a:t>
                </a:r>
              </a:p>
            </c:rich>
          </c:tx>
          <c:layout>
            <c:manualLayout>
              <c:xMode val="edge"/>
              <c:yMode val="edge"/>
              <c:x val="7.1896157341075802E-3"/>
              <c:y val="8.0581971881331996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1686474464"/>
        <c:crosses val="autoZero"/>
        <c:crossBetween val="midCat"/>
        <c:majorUnit val="0.5"/>
      </c:valAx>
    </c:plotArea>
    <c:legend>
      <c:legendPos val="b"/>
      <c:layout>
        <c:manualLayout>
          <c:xMode val="edge"/>
          <c:yMode val="edge"/>
          <c:x val="0.65523630382753395"/>
          <c:y val="0.58639667620726599"/>
          <c:w val="0.24492443303509301"/>
          <c:h val="0.19599280293583199"/>
        </c:manualLayout>
      </c:layout>
      <c:overlay val="0"/>
    </c:legend>
    <c:plotVisOnly val="1"/>
    <c:dispBlanksAs val="gap"/>
    <c:showDLblsOverMax val="0"/>
  </c:chart>
  <c:spPr>
    <a:solidFill>
      <a:srgbClr val="FFFFFF"/>
    </a:solidFill>
    <a:ln>
      <a:solidFill>
        <a:srgbClr val="7F7F7F"/>
      </a:solidFill>
    </a:ln>
  </c:spPr>
  <c:txPr>
    <a:bodyPr/>
    <a:lstStyle/>
    <a:p>
      <a:pPr>
        <a:defRPr sz="1600">
          <a:latin typeface="Calibri"/>
          <a:cs typeface="Calibri"/>
        </a:defRPr>
      </a:pPr>
      <a:endParaRPr lang="LID4096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/>
            </a:pPr>
            <a:r>
              <a:rPr lang="en-US"/>
              <a:t>Grep</a:t>
            </a:r>
          </a:p>
        </c:rich>
      </c:tx>
      <c:layout>
        <c:manualLayout>
          <c:xMode val="edge"/>
          <c:yMode val="edge"/>
          <c:x val="0.398833128241811"/>
          <c:y val="7.7592004262896405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18189774278215201"/>
          <c:y val="7.4927883899737799E-2"/>
          <c:w val="0.72509144356955402"/>
          <c:h val="0.72581067600250904"/>
        </c:manualLayout>
      </c:layout>
      <c:scatterChart>
        <c:scatterStyle val="lineMarker"/>
        <c:varyColors val="0"/>
        <c:ser>
          <c:idx val="0"/>
          <c:order val="0"/>
          <c:tx>
            <c:v>1 sec</c:v>
          </c:tx>
          <c:spPr>
            <a:ln w="28575" cmpd="sng">
              <a:solidFill>
                <a:srgbClr val="2C9C89"/>
              </a:solidFill>
            </a:ln>
          </c:spPr>
          <c:marker>
            <c:spPr>
              <a:solidFill>
                <a:srgbClr val="2C9C89"/>
              </a:solidFill>
              <a:ln w="28575" cmpd="sng">
                <a:solidFill>
                  <a:srgbClr val="2C9C89"/>
                </a:solidFill>
              </a:ln>
            </c:spPr>
          </c:marker>
          <c:xVal>
            <c:numRef>
              <c:f>'Better Summary'!$L$19:$O$19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50</c:v>
                </c:pt>
                <c:pt idx="3">
                  <c:v>100</c:v>
                </c:pt>
              </c:numCache>
            </c:numRef>
          </c:xVal>
          <c:yVal>
            <c:numRef>
              <c:f>'Better Summary'!$L$20:$O$20</c:f>
              <c:numCache>
                <c:formatCode>General</c:formatCode>
                <c:ptCount val="4"/>
                <c:pt idx="0">
                  <c:v>0.65</c:v>
                </c:pt>
                <c:pt idx="1">
                  <c:v>1.89</c:v>
                </c:pt>
                <c:pt idx="2">
                  <c:v>3.05</c:v>
                </c:pt>
                <c:pt idx="3">
                  <c:v>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D4E-AE4C-8DA0-4E22D1DD8928}"/>
            </c:ext>
          </c:extLst>
        </c:ser>
        <c:ser>
          <c:idx val="1"/>
          <c:order val="1"/>
          <c:tx>
            <c:v>2 sec</c:v>
          </c:tx>
          <c:spPr>
            <a:ln w="28575" cmpd="sng">
              <a:solidFill>
                <a:srgbClr val="1D86CD"/>
              </a:solidFill>
            </a:ln>
          </c:spPr>
          <c:marker>
            <c:spPr>
              <a:solidFill>
                <a:srgbClr val="1D86CD"/>
              </a:solidFill>
              <a:ln w="28575" cmpd="sng">
                <a:solidFill>
                  <a:srgbClr val="1D86CD"/>
                </a:solidFill>
              </a:ln>
            </c:spPr>
          </c:marker>
          <c:xVal>
            <c:numRef>
              <c:f>'Better Summary'!$L$19:$O$19</c:f>
              <c:numCache>
                <c:formatCode>General</c:formatCode>
                <c:ptCount val="4"/>
                <c:pt idx="0">
                  <c:v>10</c:v>
                </c:pt>
                <c:pt idx="1">
                  <c:v>30</c:v>
                </c:pt>
                <c:pt idx="2">
                  <c:v>50</c:v>
                </c:pt>
                <c:pt idx="3">
                  <c:v>100</c:v>
                </c:pt>
              </c:numCache>
            </c:numRef>
          </c:xVal>
          <c:yVal>
            <c:numRef>
              <c:f>'Better Summary'!$L$21:$O$21</c:f>
              <c:numCache>
                <c:formatCode>General</c:formatCode>
                <c:ptCount val="4"/>
                <c:pt idx="0">
                  <c:v>0.68</c:v>
                </c:pt>
                <c:pt idx="1">
                  <c:v>2.04</c:v>
                </c:pt>
                <c:pt idx="2">
                  <c:v>3.3</c:v>
                </c:pt>
                <c:pt idx="3">
                  <c:v>6.6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D4E-AE4C-8DA0-4E22D1DD89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544871856"/>
        <c:axId val="-1544869728"/>
      </c:scatterChart>
      <c:valAx>
        <c:axId val="-1544871856"/>
        <c:scaling>
          <c:orientation val="minMax"/>
          <c:max val="1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# Nodes in Cluster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-1544869728"/>
        <c:crosses val="autoZero"/>
        <c:crossBetween val="midCat"/>
      </c:valAx>
      <c:valAx>
        <c:axId val="-154486972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Cluster Thhroughput (GB/s)</a:t>
                </a:r>
              </a:p>
            </c:rich>
          </c:tx>
          <c:layout>
            <c:manualLayout>
              <c:xMode val="edge"/>
              <c:yMode val="edge"/>
              <c:x val="0"/>
              <c:y val="7.8510185566751794E-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1544871856"/>
        <c:crosses val="autoZero"/>
        <c:crossBetween val="midCat"/>
        <c:majorUnit val="1"/>
      </c:valAx>
    </c:plotArea>
    <c:legend>
      <c:legendPos val="b"/>
      <c:layout>
        <c:manualLayout>
          <c:xMode val="edge"/>
          <c:yMode val="edge"/>
          <c:x val="0.66986050743657"/>
          <c:y val="0.57692419747891699"/>
          <c:w val="0.23387240594925601"/>
          <c:h val="0.20509602023728901"/>
        </c:manualLayout>
      </c:layout>
      <c:overlay val="0"/>
    </c:legend>
    <c:plotVisOnly val="1"/>
    <c:dispBlanksAs val="gap"/>
    <c:showDLblsOverMax val="0"/>
  </c:chart>
  <c:spPr>
    <a:ln>
      <a:solidFill>
        <a:srgbClr val="FFFFFF">
          <a:lumMod val="50000"/>
        </a:srgbClr>
      </a:solidFill>
    </a:ln>
  </c:spPr>
  <c:txPr>
    <a:bodyPr/>
    <a:lstStyle/>
    <a:p>
      <a:pPr>
        <a:defRPr sz="1600">
          <a:latin typeface="Calibri"/>
          <a:cs typeface="Calibri"/>
        </a:defRPr>
      </a:pPr>
      <a:endParaRPr lang="LID4096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Query (s)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Full Data</c:v>
                </c:pt>
                <c:pt idx="1">
                  <c:v>f = 0.1</c:v>
                </c:pt>
                <c:pt idx="2">
                  <c:v>f = 0.01</c:v>
                </c:pt>
                <c:pt idx="3">
                  <c:v>f = 0.001</c:v>
                </c:pt>
                <c:pt idx="4">
                  <c:v>f = 0.0001</c:v>
                </c:pt>
                <c:pt idx="5">
                  <c:v>f = 0.00001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1020</c:v>
                </c:pt>
                <c:pt idx="1">
                  <c:v>103</c:v>
                </c:pt>
                <c:pt idx="2">
                  <c:v>18</c:v>
                </c:pt>
                <c:pt idx="3">
                  <c:v>13</c:v>
                </c:pt>
                <c:pt idx="4">
                  <c:v>10</c:v>
                </c:pt>
                <c:pt idx="5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CC-0341-AF36-991310A8E5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547241728"/>
        <c:axId val="-1686302336"/>
      </c:barChart>
      <c:catAx>
        <c:axId val="-1547241728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1686302336"/>
        <c:crosses val="autoZero"/>
        <c:auto val="1"/>
        <c:lblAlgn val="ctr"/>
        <c:lblOffset val="100"/>
        <c:noMultiLvlLbl val="0"/>
      </c:catAx>
      <c:valAx>
        <c:axId val="-1686302336"/>
        <c:scaling>
          <c:orientation val="minMax"/>
          <c:max val="1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atin typeface="Calibri"/>
                <a:cs typeface="Calibri"/>
              </a:defRPr>
            </a:pPr>
            <a:endParaRPr lang="LID4096"/>
          </a:p>
        </c:txPr>
        <c:crossAx val="-154724172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Query (s)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Sheet1!$A$2:$A$7</c:f>
              <c:strCache>
                <c:ptCount val="6"/>
                <c:pt idx="0">
                  <c:v>Full Data</c:v>
                </c:pt>
                <c:pt idx="1">
                  <c:v>f = 0.1</c:v>
                </c:pt>
                <c:pt idx="2">
                  <c:v>f = 0.01</c:v>
                </c:pt>
                <c:pt idx="3">
                  <c:v>f = 0.001</c:v>
                </c:pt>
                <c:pt idx="4">
                  <c:v>f = 0.0001</c:v>
                </c:pt>
                <c:pt idx="5">
                  <c:v>f = 0.00001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1020</c:v>
                </c:pt>
                <c:pt idx="1">
                  <c:v>103</c:v>
                </c:pt>
                <c:pt idx="2">
                  <c:v>18</c:v>
                </c:pt>
                <c:pt idx="3">
                  <c:v>13</c:v>
                </c:pt>
                <c:pt idx="4">
                  <c:v>10</c:v>
                </c:pt>
                <c:pt idx="5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B1-D64D-94CD-6378AEEC9F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471784576"/>
        <c:axId val="-1471782800"/>
      </c:barChart>
      <c:catAx>
        <c:axId val="-1471784576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-1471782800"/>
        <c:crosses val="autoZero"/>
        <c:auto val="1"/>
        <c:lblAlgn val="ctr"/>
        <c:lblOffset val="100"/>
        <c:noMultiLvlLbl val="0"/>
      </c:catAx>
      <c:valAx>
        <c:axId val="-1471782800"/>
        <c:scaling>
          <c:orientation val="minMax"/>
          <c:max val="100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400">
                <a:latin typeface="Calibri"/>
                <a:cs typeface="Calibri"/>
              </a:defRPr>
            </a:pPr>
            <a:endParaRPr lang="LID4096"/>
          </a:p>
        </c:txPr>
        <c:crossAx val="-147178457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0C6032-501D-234B-B610-FA924BA4D46C}" type="doc">
      <dgm:prSet loTypeId="urn:microsoft.com/office/officeart/2005/8/layout/cycle1" loCatId="" qsTypeId="urn:microsoft.com/office/officeart/2005/8/quickstyle/simple4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63C23472-EB8F-0543-8F0E-8A87096826AF}">
      <dgm:prSet phldrT="[Text]" custT="1"/>
      <dgm:spPr/>
      <dgm:t>
        <a:bodyPr anchor="t"/>
        <a:lstStyle/>
        <a:p>
          <a:pPr algn="ctr"/>
          <a:r>
            <a:rPr lang="en-US" sz="2400" b="1" dirty="0">
              <a:latin typeface="Calibri"/>
              <a:cs typeface="Calibri"/>
            </a:rPr>
            <a:t>Ad-hoc Queries</a:t>
          </a:r>
        </a:p>
      </dgm:t>
    </dgm:pt>
    <dgm:pt modelId="{7A67E51F-5386-544E-8403-6C6C6430E773}" type="parTrans" cxnId="{BB8014DD-AF08-A44F-98C3-948C9128DB51}">
      <dgm:prSet/>
      <dgm:spPr/>
      <dgm:t>
        <a:bodyPr/>
        <a:lstStyle/>
        <a:p>
          <a:pPr algn="ctr"/>
          <a:endParaRPr lang="en-US" sz="1400" b="1">
            <a:latin typeface="Calibri"/>
            <a:cs typeface="Calibri"/>
          </a:endParaRPr>
        </a:p>
      </dgm:t>
    </dgm:pt>
    <dgm:pt modelId="{69CF102A-7097-CE4B-AB79-782A24597856}" type="sibTrans" cxnId="{BB8014DD-AF08-A44F-98C3-948C9128DB51}">
      <dgm:prSet/>
      <dgm:spPr/>
      <dgm:t>
        <a:bodyPr/>
        <a:lstStyle/>
        <a:p>
          <a:pPr algn="ctr"/>
          <a:endParaRPr lang="en-US" sz="1400" b="1">
            <a:latin typeface="Calibri"/>
            <a:cs typeface="Calibri"/>
          </a:endParaRPr>
        </a:p>
      </dgm:t>
    </dgm:pt>
    <dgm:pt modelId="{49CE2307-5E9D-5E45-9C78-6492BFFFDA43}">
      <dgm:prSet phldrT="[Text]" custT="1"/>
      <dgm:spPr/>
      <dgm:t>
        <a:bodyPr/>
        <a:lstStyle/>
        <a:p>
          <a:pPr algn="ctr"/>
          <a:r>
            <a:rPr lang="en-US" sz="2400" b="1" dirty="0">
              <a:latin typeface="Calibri"/>
              <a:cs typeface="Calibri"/>
            </a:rPr>
            <a:t>Batch Processing</a:t>
          </a:r>
        </a:p>
      </dgm:t>
    </dgm:pt>
    <dgm:pt modelId="{98450B31-21D8-A641-BCD1-2692F5AC9A15}" type="parTrans" cxnId="{64886A3F-BF46-B849-973B-63447841BEB2}">
      <dgm:prSet/>
      <dgm:spPr/>
      <dgm:t>
        <a:bodyPr/>
        <a:lstStyle/>
        <a:p>
          <a:pPr algn="ctr"/>
          <a:endParaRPr lang="en-US" sz="1400" b="1">
            <a:latin typeface="Calibri"/>
            <a:cs typeface="Calibri"/>
          </a:endParaRPr>
        </a:p>
      </dgm:t>
    </dgm:pt>
    <dgm:pt modelId="{B344FCB3-2A71-0245-B8EC-DF6E848210E0}" type="sibTrans" cxnId="{64886A3F-BF46-B849-973B-63447841BEB2}">
      <dgm:prSet/>
      <dgm:spPr/>
      <dgm:t>
        <a:bodyPr/>
        <a:lstStyle/>
        <a:p>
          <a:pPr algn="ctr"/>
          <a:endParaRPr lang="en-US" sz="1400" b="1">
            <a:latin typeface="Calibri"/>
            <a:cs typeface="Calibri"/>
          </a:endParaRPr>
        </a:p>
      </dgm:t>
    </dgm:pt>
    <dgm:pt modelId="{9C6AC948-29A8-C24F-9E32-B8ED87607EDB}">
      <dgm:prSet phldrT="[Text]" custT="1"/>
      <dgm:spPr/>
      <dgm:t>
        <a:bodyPr/>
        <a:lstStyle/>
        <a:p>
          <a:pPr algn="ctr"/>
          <a:r>
            <a:rPr lang="en-US" sz="2400" b="1" dirty="0">
              <a:latin typeface="Calibri"/>
              <a:cs typeface="Calibri"/>
            </a:rPr>
            <a:t>Stream Processing</a:t>
          </a:r>
        </a:p>
      </dgm:t>
    </dgm:pt>
    <dgm:pt modelId="{AECDA361-36C4-2644-99DE-BCF1B67ADB62}" type="sibTrans" cxnId="{5B38A6D6-4FB1-A842-B6B1-23E3A59847C2}">
      <dgm:prSet/>
      <dgm:spPr/>
      <dgm:t>
        <a:bodyPr/>
        <a:lstStyle/>
        <a:p>
          <a:pPr algn="ctr"/>
          <a:endParaRPr lang="en-US" sz="2400" b="1">
            <a:latin typeface="Calibri"/>
            <a:cs typeface="Calibri"/>
          </a:endParaRPr>
        </a:p>
      </dgm:t>
    </dgm:pt>
    <dgm:pt modelId="{B2F988DF-CF57-6B4A-93F7-8DB87050D277}" type="parTrans" cxnId="{5B38A6D6-4FB1-A842-B6B1-23E3A59847C2}">
      <dgm:prSet/>
      <dgm:spPr/>
      <dgm:t>
        <a:bodyPr/>
        <a:lstStyle/>
        <a:p>
          <a:pPr algn="ctr"/>
          <a:endParaRPr lang="en-US" sz="1400" b="1">
            <a:latin typeface="Calibri"/>
            <a:cs typeface="Calibri"/>
          </a:endParaRPr>
        </a:p>
      </dgm:t>
    </dgm:pt>
    <dgm:pt modelId="{D50E563E-54A0-C243-96DB-9BAC1F843B4B}" type="pres">
      <dgm:prSet presAssocID="{290C6032-501D-234B-B610-FA924BA4D46C}" presName="cycle" presStyleCnt="0">
        <dgm:presLayoutVars>
          <dgm:dir/>
          <dgm:resizeHandles val="exact"/>
        </dgm:presLayoutVars>
      </dgm:prSet>
      <dgm:spPr/>
    </dgm:pt>
    <dgm:pt modelId="{E17C04C4-DDF4-B04E-997F-66F0DCC1FBDF}" type="pres">
      <dgm:prSet presAssocID="{63C23472-EB8F-0543-8F0E-8A87096826AF}" presName="dummy" presStyleCnt="0"/>
      <dgm:spPr/>
    </dgm:pt>
    <dgm:pt modelId="{93B1CE0B-7463-C24E-8793-07598C351394}" type="pres">
      <dgm:prSet presAssocID="{63C23472-EB8F-0543-8F0E-8A87096826AF}" presName="node" presStyleLbl="revTx" presStyleIdx="0" presStyleCnt="3" custScaleX="88281" custScaleY="46424" custRadScaleRad="104177" custRadScaleInc="-1003">
        <dgm:presLayoutVars>
          <dgm:bulletEnabled val="1"/>
        </dgm:presLayoutVars>
      </dgm:prSet>
      <dgm:spPr/>
    </dgm:pt>
    <dgm:pt modelId="{F48F0B38-25DE-5946-8DDD-42824F228D63}" type="pres">
      <dgm:prSet presAssocID="{69CF102A-7097-CE4B-AB79-782A24597856}" presName="sibTrans" presStyleLbl="node1" presStyleIdx="0" presStyleCnt="3" custAng="21408752"/>
      <dgm:spPr/>
    </dgm:pt>
    <dgm:pt modelId="{7BD22D33-9926-374D-AADD-ECBFAA7B4FD7}" type="pres">
      <dgm:prSet presAssocID="{49CE2307-5E9D-5E45-9C78-6492BFFFDA43}" presName="dummy" presStyleCnt="0"/>
      <dgm:spPr/>
    </dgm:pt>
    <dgm:pt modelId="{C9AFCB8D-1E34-6C4D-A1AD-79CC4832F817}" type="pres">
      <dgm:prSet presAssocID="{49CE2307-5E9D-5E45-9C78-6492BFFFDA43}" presName="node" presStyleLbl="revTx" presStyleIdx="1" presStyleCnt="3" custScaleX="81540" custScaleY="64126" custRadScaleRad="106084" custRadScaleInc="10713">
        <dgm:presLayoutVars>
          <dgm:bulletEnabled val="1"/>
        </dgm:presLayoutVars>
      </dgm:prSet>
      <dgm:spPr/>
    </dgm:pt>
    <dgm:pt modelId="{35856860-C77D-4E46-BBDF-C0A8ACA430B5}" type="pres">
      <dgm:prSet presAssocID="{B344FCB3-2A71-0245-B8EC-DF6E848210E0}" presName="sibTrans" presStyleLbl="node1" presStyleIdx="1" presStyleCnt="3" custAng="0" custLinFactNeighborX="-3654" custLinFactNeighborY="783"/>
      <dgm:spPr/>
    </dgm:pt>
    <dgm:pt modelId="{374E6ED8-1BF0-5942-B6C8-96CF4EC5BD15}" type="pres">
      <dgm:prSet presAssocID="{9C6AC948-29A8-C24F-9E32-B8ED87607EDB}" presName="dummy" presStyleCnt="0"/>
      <dgm:spPr/>
    </dgm:pt>
    <dgm:pt modelId="{03EBA2BF-C3A9-1440-B8EC-BD1B5C090D91}" type="pres">
      <dgm:prSet presAssocID="{9C6AC948-29A8-C24F-9E32-B8ED87607EDB}" presName="node" presStyleLbl="revTx" presStyleIdx="2" presStyleCnt="3" custScaleX="94123" custScaleY="43265" custRadScaleRad="114362" custRadScaleInc="4549">
        <dgm:presLayoutVars>
          <dgm:bulletEnabled val="1"/>
        </dgm:presLayoutVars>
      </dgm:prSet>
      <dgm:spPr/>
    </dgm:pt>
    <dgm:pt modelId="{1A91E89F-1297-CC46-87B7-D429445F3FE7}" type="pres">
      <dgm:prSet presAssocID="{AECDA361-36C4-2644-99DE-BCF1B67ADB62}" presName="sibTrans" presStyleLbl="node1" presStyleIdx="2" presStyleCnt="3" custAng="0" custScaleX="109263" custLinFactNeighborX="-885" custLinFactNeighborY="-2342"/>
      <dgm:spPr/>
    </dgm:pt>
  </dgm:ptLst>
  <dgm:cxnLst>
    <dgm:cxn modelId="{2ACEF115-098D-E84F-8011-7EDF272894F9}" type="presOf" srcId="{B344FCB3-2A71-0245-B8EC-DF6E848210E0}" destId="{35856860-C77D-4E46-BBDF-C0A8ACA430B5}" srcOrd="0" destOrd="0" presId="urn:microsoft.com/office/officeart/2005/8/layout/cycle1"/>
    <dgm:cxn modelId="{F07AC936-A4C7-AB4B-BD06-EAD64AB04410}" type="presOf" srcId="{9C6AC948-29A8-C24F-9E32-B8ED87607EDB}" destId="{03EBA2BF-C3A9-1440-B8EC-BD1B5C090D91}" srcOrd="0" destOrd="0" presId="urn:microsoft.com/office/officeart/2005/8/layout/cycle1"/>
    <dgm:cxn modelId="{64886A3F-BF46-B849-973B-63447841BEB2}" srcId="{290C6032-501D-234B-B610-FA924BA4D46C}" destId="{49CE2307-5E9D-5E45-9C78-6492BFFFDA43}" srcOrd="1" destOrd="0" parTransId="{98450B31-21D8-A641-BCD1-2692F5AC9A15}" sibTransId="{B344FCB3-2A71-0245-B8EC-DF6E848210E0}"/>
    <dgm:cxn modelId="{7554E15B-EF7A-8944-86B2-1CB41C3E3A5B}" type="presOf" srcId="{AECDA361-36C4-2644-99DE-BCF1B67ADB62}" destId="{1A91E89F-1297-CC46-87B7-D429445F3FE7}" srcOrd="0" destOrd="0" presId="urn:microsoft.com/office/officeart/2005/8/layout/cycle1"/>
    <dgm:cxn modelId="{27CAC39A-9A2A-9E48-BA04-0657ACE69946}" type="presOf" srcId="{290C6032-501D-234B-B610-FA924BA4D46C}" destId="{D50E563E-54A0-C243-96DB-9BAC1F843B4B}" srcOrd="0" destOrd="0" presId="urn:microsoft.com/office/officeart/2005/8/layout/cycle1"/>
    <dgm:cxn modelId="{840E27D2-2182-CC46-8885-3D7A545E6624}" type="presOf" srcId="{69CF102A-7097-CE4B-AB79-782A24597856}" destId="{F48F0B38-25DE-5946-8DDD-42824F228D63}" srcOrd="0" destOrd="0" presId="urn:microsoft.com/office/officeart/2005/8/layout/cycle1"/>
    <dgm:cxn modelId="{5B38A6D6-4FB1-A842-B6B1-23E3A59847C2}" srcId="{290C6032-501D-234B-B610-FA924BA4D46C}" destId="{9C6AC948-29A8-C24F-9E32-B8ED87607EDB}" srcOrd="2" destOrd="0" parTransId="{B2F988DF-CF57-6B4A-93F7-8DB87050D277}" sibTransId="{AECDA361-36C4-2644-99DE-BCF1B67ADB62}"/>
    <dgm:cxn modelId="{BB8014DD-AF08-A44F-98C3-948C9128DB51}" srcId="{290C6032-501D-234B-B610-FA924BA4D46C}" destId="{63C23472-EB8F-0543-8F0E-8A87096826AF}" srcOrd="0" destOrd="0" parTransId="{7A67E51F-5386-544E-8403-6C6C6430E773}" sibTransId="{69CF102A-7097-CE4B-AB79-782A24597856}"/>
    <dgm:cxn modelId="{2CDE95EC-7A29-F644-94F2-E14814AAE913}" type="presOf" srcId="{63C23472-EB8F-0543-8F0E-8A87096826AF}" destId="{93B1CE0B-7463-C24E-8793-07598C351394}" srcOrd="0" destOrd="0" presId="urn:microsoft.com/office/officeart/2005/8/layout/cycle1"/>
    <dgm:cxn modelId="{14A28CEF-4826-F64F-8694-733A9384E896}" type="presOf" srcId="{49CE2307-5E9D-5E45-9C78-6492BFFFDA43}" destId="{C9AFCB8D-1E34-6C4D-A1AD-79CC4832F817}" srcOrd="0" destOrd="0" presId="urn:microsoft.com/office/officeart/2005/8/layout/cycle1"/>
    <dgm:cxn modelId="{4144DD42-ACA9-EC4C-B2D6-AFE3B39D39CE}" type="presParOf" srcId="{D50E563E-54A0-C243-96DB-9BAC1F843B4B}" destId="{E17C04C4-DDF4-B04E-997F-66F0DCC1FBDF}" srcOrd="0" destOrd="0" presId="urn:microsoft.com/office/officeart/2005/8/layout/cycle1"/>
    <dgm:cxn modelId="{564D7382-D7F7-D04D-9997-5B75FBB5BFDA}" type="presParOf" srcId="{D50E563E-54A0-C243-96DB-9BAC1F843B4B}" destId="{93B1CE0B-7463-C24E-8793-07598C351394}" srcOrd="1" destOrd="0" presId="urn:microsoft.com/office/officeart/2005/8/layout/cycle1"/>
    <dgm:cxn modelId="{C38682E2-1629-2C46-A585-07BE7ECDDA4B}" type="presParOf" srcId="{D50E563E-54A0-C243-96DB-9BAC1F843B4B}" destId="{F48F0B38-25DE-5946-8DDD-42824F228D63}" srcOrd="2" destOrd="0" presId="urn:microsoft.com/office/officeart/2005/8/layout/cycle1"/>
    <dgm:cxn modelId="{523CE738-5025-FC46-8F10-3D6DAEBD9F47}" type="presParOf" srcId="{D50E563E-54A0-C243-96DB-9BAC1F843B4B}" destId="{7BD22D33-9926-374D-AADD-ECBFAA7B4FD7}" srcOrd="3" destOrd="0" presId="urn:microsoft.com/office/officeart/2005/8/layout/cycle1"/>
    <dgm:cxn modelId="{5AFC6110-1924-D846-9CA8-F29C1682E6B9}" type="presParOf" srcId="{D50E563E-54A0-C243-96DB-9BAC1F843B4B}" destId="{C9AFCB8D-1E34-6C4D-A1AD-79CC4832F817}" srcOrd="4" destOrd="0" presId="urn:microsoft.com/office/officeart/2005/8/layout/cycle1"/>
    <dgm:cxn modelId="{D4B7F751-4E3E-F544-B054-08E6BCBCFA62}" type="presParOf" srcId="{D50E563E-54A0-C243-96DB-9BAC1F843B4B}" destId="{35856860-C77D-4E46-BBDF-C0A8ACA430B5}" srcOrd="5" destOrd="0" presId="urn:microsoft.com/office/officeart/2005/8/layout/cycle1"/>
    <dgm:cxn modelId="{CE75E1DA-2821-7643-B860-218F3326BD06}" type="presParOf" srcId="{D50E563E-54A0-C243-96DB-9BAC1F843B4B}" destId="{374E6ED8-1BF0-5942-B6C8-96CF4EC5BD15}" srcOrd="6" destOrd="0" presId="urn:microsoft.com/office/officeart/2005/8/layout/cycle1"/>
    <dgm:cxn modelId="{2C9524B5-172E-A14B-8170-E5A6375AF956}" type="presParOf" srcId="{D50E563E-54A0-C243-96DB-9BAC1F843B4B}" destId="{03EBA2BF-C3A9-1440-B8EC-BD1B5C090D91}" srcOrd="7" destOrd="0" presId="urn:microsoft.com/office/officeart/2005/8/layout/cycle1"/>
    <dgm:cxn modelId="{9D7BDD6E-78AF-F946-B775-4BBE35E84822}" type="presParOf" srcId="{D50E563E-54A0-C243-96DB-9BAC1F843B4B}" destId="{1A91E89F-1297-CC46-87B7-D429445F3FE7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B1CE0B-7463-C24E-8793-07598C351394}">
      <dsp:nvSpPr>
        <dsp:cNvPr id="0" name=""/>
        <dsp:cNvSpPr/>
      </dsp:nvSpPr>
      <dsp:spPr>
        <a:xfrm>
          <a:off x="3129742" y="1684876"/>
          <a:ext cx="1533847" cy="806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alibri"/>
              <a:cs typeface="Calibri"/>
            </a:rPr>
            <a:t>Ad-hoc Queries</a:t>
          </a:r>
        </a:p>
      </dsp:txBody>
      <dsp:txXfrm>
        <a:off x="3129742" y="1684876"/>
        <a:ext cx="1533847" cy="806598"/>
      </dsp:txXfrm>
    </dsp:sp>
    <dsp:sp modelId="{F48F0B38-25DE-5946-8DDD-42824F228D63}">
      <dsp:nvSpPr>
        <dsp:cNvPr id="0" name=""/>
        <dsp:cNvSpPr/>
      </dsp:nvSpPr>
      <dsp:spPr>
        <a:xfrm rot="21408752">
          <a:off x="422847" y="1000083"/>
          <a:ext cx="4111435" cy="4111435"/>
        </a:xfrm>
        <a:prstGeom prst="circularArrow">
          <a:avLst>
            <a:gd name="adj1" fmla="val 8241"/>
            <a:gd name="adj2" fmla="val 575443"/>
            <a:gd name="adj3" fmla="val 3836621"/>
            <a:gd name="adj4" fmla="val 20428632"/>
            <a:gd name="adj5" fmla="val 9614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AFCB8D-1E34-6C4D-A1AD-79CC4832F817}">
      <dsp:nvSpPr>
        <dsp:cNvPr id="0" name=""/>
        <dsp:cNvSpPr/>
      </dsp:nvSpPr>
      <dsp:spPr>
        <a:xfrm>
          <a:off x="1540478" y="4207757"/>
          <a:ext cx="1416725" cy="11141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alibri"/>
              <a:cs typeface="Calibri"/>
            </a:rPr>
            <a:t>Batch Processing</a:t>
          </a:r>
        </a:p>
      </dsp:txBody>
      <dsp:txXfrm>
        <a:off x="1540478" y="4207757"/>
        <a:ext cx="1416725" cy="1114163"/>
      </dsp:txXfrm>
    </dsp:sp>
    <dsp:sp modelId="{35856860-C77D-4E46-BBDF-C0A8ACA430B5}">
      <dsp:nvSpPr>
        <dsp:cNvPr id="0" name=""/>
        <dsp:cNvSpPr/>
      </dsp:nvSpPr>
      <dsp:spPr>
        <a:xfrm>
          <a:off x="-22800" y="974388"/>
          <a:ext cx="4111435" cy="4111435"/>
        </a:xfrm>
        <a:prstGeom prst="circularArrow">
          <a:avLst>
            <a:gd name="adj1" fmla="val 8241"/>
            <a:gd name="adj2" fmla="val 575443"/>
            <a:gd name="adj3" fmla="val 11609050"/>
            <a:gd name="adj4" fmla="val 6742161"/>
            <a:gd name="adj5" fmla="val 9614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EBA2BF-C3A9-1440-B8EC-BD1B5C090D91}">
      <dsp:nvSpPr>
        <dsp:cNvPr id="0" name=""/>
        <dsp:cNvSpPr/>
      </dsp:nvSpPr>
      <dsp:spPr>
        <a:xfrm>
          <a:off x="0" y="1584351"/>
          <a:ext cx="1635349" cy="751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latin typeface="Calibri"/>
              <a:cs typeface="Calibri"/>
            </a:rPr>
            <a:t>Stream Processing</a:t>
          </a:r>
        </a:p>
      </dsp:txBody>
      <dsp:txXfrm>
        <a:off x="0" y="1584351"/>
        <a:ext cx="1635349" cy="751712"/>
      </dsp:txXfrm>
    </dsp:sp>
    <dsp:sp modelId="{1A91E89F-1297-CC46-87B7-D429445F3FE7}">
      <dsp:nvSpPr>
        <dsp:cNvPr id="0" name=""/>
        <dsp:cNvSpPr/>
      </dsp:nvSpPr>
      <dsp:spPr>
        <a:xfrm>
          <a:off x="24739" y="653289"/>
          <a:ext cx="4492277" cy="4111435"/>
        </a:xfrm>
        <a:prstGeom prst="circularArrow">
          <a:avLst>
            <a:gd name="adj1" fmla="val 8241"/>
            <a:gd name="adj2" fmla="val 575443"/>
            <a:gd name="adj3" fmla="val 18530565"/>
            <a:gd name="adj4" fmla="val 13578254"/>
            <a:gd name="adj5" fmla="val 9614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727" y="1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2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720920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2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727" y="9720920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64D8950D-FA54-4B60-A177-B9B35B7176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35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727" y="1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9013" y="765175"/>
            <a:ext cx="5121275" cy="38401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1" y="4862101"/>
            <a:ext cx="5679440" cy="460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920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727" y="9720920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AA2B018A-536A-4E95-B27E-3171BA8DAA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228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199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928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191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93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5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Data streams essentially have to facets:</a:t>
            </a:r>
          </a:p>
          <a:p>
            <a:endParaRPr lang="en-US" sz="1800" dirty="0"/>
          </a:p>
          <a:p>
            <a:r>
              <a:rPr lang="en-US" sz="1800" dirty="0"/>
              <a:t>The data facet and the time facet</a:t>
            </a:r>
          </a:p>
          <a:p>
            <a:endParaRPr lang="en-US" sz="1800" dirty="0"/>
          </a:p>
          <a:p>
            <a:r>
              <a:rPr lang="en-US" sz="1800" dirty="0"/>
              <a:t>Essentially what we mean is we try 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42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284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3184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343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373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85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88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The past weeks we have discussed Map/Reduce and Spark/</a:t>
            </a:r>
            <a:r>
              <a:rPr lang="en-US" sz="1800" dirty="0" err="1"/>
              <a:t>SparkSQL</a:t>
            </a:r>
            <a:r>
              <a:rPr lang="en-US" sz="1800" dirty="0"/>
              <a:t> systems and their respective programming models.</a:t>
            </a:r>
          </a:p>
          <a:p>
            <a:endParaRPr lang="en-US" sz="1800" dirty="0"/>
          </a:p>
          <a:p>
            <a:r>
              <a:rPr lang="en-US" sz="1800" dirty="0"/>
              <a:t>This week we will discuss a different flavor of data processing and that is data stream processing</a:t>
            </a:r>
          </a:p>
          <a:p>
            <a:r>
              <a:rPr lang="en-US" sz="1800" dirty="0"/>
              <a:t>we will also see how data stream processing has been integrated into the Spark ecosystem.</a:t>
            </a:r>
          </a:p>
          <a:p>
            <a:endParaRPr lang="en-US" sz="1800" dirty="0"/>
          </a:p>
          <a:p>
            <a:r>
              <a:rPr lang="en-US" sz="1800" dirty="0"/>
              <a:t>During the other side, we will further discuss also something that is also included in your project and that is approximate query processing which has resurfaced during recent years.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105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13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561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555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52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0733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141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2068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71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26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40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516688" y="9596438"/>
            <a:ext cx="280987" cy="277812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med" len="sm"/>
                <a:tailEnd type="none" w="med" len="sm"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9E548ACA-8A8E-F44D-888B-67531AC0B829}" type="slidenum">
              <a:rPr lang="en-US" altLang="x-none" sz="1200"/>
              <a:pPr/>
              <a:t>3</a:t>
            </a:fld>
            <a:endParaRPr lang="en-US" altLang="x-none" sz="1200"/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39775"/>
            <a:ext cx="4937125" cy="3703638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9450" y="4691063"/>
            <a:ext cx="185738" cy="277812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sm"/>
                <a:tailEnd type="none" w="med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As we have seen in the first lectures and you’ve hopefully seen in bachelor’s level data management courses </a:t>
            </a:r>
          </a:p>
          <a:p>
            <a:pPr eaLnBrk="1" hangingPunct="1"/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Traditional DBMS while being updatable, data is stored in finite and persistent data sets i.e., tables.</a:t>
            </a:r>
          </a:p>
          <a:p>
            <a:pPr eaLnBrk="1" hangingPunct="1"/>
            <a:endParaRPr lang="en-US" altLang="x-non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On the other hand, data streams are essentially continuous and unbounded i.e., a continuous flow of tuples</a:t>
            </a:r>
          </a:p>
          <a:p>
            <a:pPr eaLnBrk="1" hangingPunct="1"/>
            <a:endParaRPr lang="en-US" altLang="x-non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Data streams can be found in a larger variety of applications, I am pretty sure you can already guess some of them</a:t>
            </a:r>
          </a:p>
          <a:p>
            <a:pPr marL="285750" indent="-285750" eaLnBrk="1" hangingPunct="1">
              <a:buFontTx/>
              <a:buChar char="-"/>
            </a:pP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Stock market data</a:t>
            </a:r>
          </a:p>
          <a:p>
            <a:pPr marL="285750" indent="-285750" eaLnBrk="1" hangingPunct="1">
              <a:buFontTx/>
              <a:buChar char="-"/>
            </a:pP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Web logs from clicks</a:t>
            </a:r>
          </a:p>
          <a:p>
            <a:pPr marL="285750" indent="-285750" eaLnBrk="1" hangingPunct="1">
              <a:buFontTx/>
              <a:buChar char="-"/>
            </a:pP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Smart sensor data</a:t>
            </a:r>
          </a:p>
          <a:p>
            <a:pPr marL="285750" indent="-285750" eaLnBrk="1" hangingPunct="1">
              <a:buFontTx/>
              <a:buChar char="-"/>
            </a:pP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Network analytics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Network security and a </a:t>
            </a: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loooot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more</a:t>
            </a:r>
          </a:p>
          <a:p>
            <a:pPr marL="285750" indent="-285750" eaLnBrk="1" hangingPunct="1">
              <a:buFontTx/>
              <a:buChar char="-"/>
            </a:pPr>
            <a:endParaRPr lang="en-US" altLang="x-non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In order to address these applications and be able to analyze the data we have developed data-stream management systems</a:t>
            </a:r>
          </a:p>
        </p:txBody>
      </p:sp>
    </p:spTree>
    <p:extLst>
      <p:ext uri="{BB962C8B-B14F-4D97-AF65-F5344CB8AC3E}">
        <p14:creationId xmlns:p14="http://schemas.microsoft.com/office/powerpoint/2010/main" val="29159592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578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7698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010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977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821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702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334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68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Tested with 100 text streams on 100 EC2 instances with 4 cores each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360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81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Let’s take a look at simple example of streaming data and possible questions provided by an application.</a:t>
            </a:r>
          </a:p>
          <a:p>
            <a:pPr eaLnBrk="1" hangingPunct="1"/>
            <a:endParaRPr lang="en-US" altLang="x-non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Stock data is essentially a constant flow of tuples describing the updates in a given stock, and information on the trading of a given stock.</a:t>
            </a:r>
          </a:p>
          <a:p>
            <a:pPr eaLnBrk="1" hangingPunct="1"/>
            <a:endParaRPr lang="en-US" altLang="x-non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Assuming you are a stock trader it is highly probable that you will try to answer the following questions</a:t>
            </a:r>
          </a:p>
          <a:p>
            <a:pPr marL="285750" indent="-285750" eaLnBrk="1" hangingPunct="1">
              <a:buFontTx/>
              <a:buChar char="-"/>
            </a:pP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whether a stock increases by some percent in the past 2 secs</a:t>
            </a:r>
          </a:p>
          <a:p>
            <a:pPr marL="285750" indent="-285750" eaLnBrk="1" hangingPunct="1">
              <a:buFontTx/>
              <a:buChar char="-"/>
            </a:pP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Which are the 10 most frequently traded stocks in the past 10 mins</a:t>
            </a:r>
          </a:p>
          <a:p>
            <a:pPr marL="285750" indent="-285750" eaLnBrk="1" hangingPunct="1">
              <a:buFontTx/>
              <a:buChar char="-"/>
            </a:pP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Which stocks trades in the past 10 minutes are somehow correlated.</a:t>
            </a:r>
          </a:p>
          <a:p>
            <a:pPr marL="285750" indent="-285750" eaLnBrk="1" hangingPunct="1">
              <a:buFontTx/>
              <a:buChar char="-"/>
            </a:pPr>
            <a:endParaRPr lang="en-US" altLang="x-non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There are two things essentially that make answering these questions very hard:</a:t>
            </a:r>
          </a:p>
          <a:p>
            <a:pPr marL="0" indent="0" eaLnBrk="1" hangingPunct="1">
              <a:buFontTx/>
              <a:buNone/>
            </a:pP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1) [*] the questions MUST take into consideration the MOST recent data i.e., not lag, once a trade has taken place the user wants to know it!</a:t>
            </a:r>
          </a:p>
          <a:p>
            <a:pPr marL="0" indent="0" eaLnBrk="1" hangingPunct="1">
              <a:buFontTx/>
              <a:buNone/>
            </a:pP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</a:p>
          <a:p>
            <a:pPr marL="0" indent="0" eaLnBrk="1" hangingPunct="1">
              <a:buFontTx/>
              <a:buNone/>
            </a:pP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2) secondly [*] you would like to be notified immediately and continuously i.e., no expensive processing time and a constant computation over newer data…</a:t>
            </a:r>
          </a:p>
          <a:p>
            <a:pPr marL="0" indent="0" eaLnBrk="1" hangingPunct="1">
              <a:buFontTx/>
              <a:buNone/>
            </a:pPr>
            <a:endParaRPr lang="en-US" altLang="x-non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eaLnBrk="1" hangingPunct="1">
              <a:buFontTx/>
              <a:buNone/>
            </a:pP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After all the profitability of stock exchange is based on this…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429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88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478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559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576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92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629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213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1732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1878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477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Another application closer to our field is network analytics.</a:t>
            </a:r>
          </a:p>
          <a:p>
            <a:pPr eaLnBrk="1" hangingPunct="1"/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Assuming we have a network with thousands of nodes communicating using a variety of protocols and we want to collect statistics </a:t>
            </a:r>
          </a:p>
          <a:p>
            <a:pPr eaLnBrk="1" hangingPunct="1"/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in order to provide a better service (find bottlenecks or flooded nodes or even recognize </a:t>
            </a: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ddos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 attacks or similar illegal activity).</a:t>
            </a:r>
          </a:p>
          <a:p>
            <a:pPr eaLnBrk="1" hangingPunct="1"/>
            <a:endParaRPr lang="en-US" altLang="x-non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We can collect information about the activity in a network by intercepting packets at network routers and</a:t>
            </a:r>
          </a:p>
          <a:p>
            <a:pPr eaLnBrk="1" hangingPunct="1"/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collecting statistics (source/destination/size </a:t>
            </a:r>
            <a:r>
              <a:rPr lang="en-US" altLang="x-none" sz="1800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) at a central repository.</a:t>
            </a:r>
          </a:p>
          <a:p>
            <a:pPr eaLnBrk="1" hangingPunct="1"/>
            <a:endParaRPr lang="en-US" altLang="x-non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As you guessed the collected data is essentially an ever-growing stream of data.</a:t>
            </a:r>
          </a:p>
          <a:p>
            <a:pPr eaLnBrk="1" hangingPunct="1"/>
            <a:endParaRPr lang="en-US" altLang="x-non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Examples of questions we need to answer over this stream would be</a:t>
            </a:r>
          </a:p>
          <a:p>
            <a:pPr marL="285750" indent="-285750" eaLnBrk="1" hangingPunct="1">
              <a:buFontTx/>
              <a:buChar char="-"/>
            </a:pP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Which are the most frequent source-destination pairs appearing in the network</a:t>
            </a:r>
          </a:p>
          <a:p>
            <a:pPr marL="285750" indent="-285750" eaLnBrk="1" hangingPunct="1">
              <a:buFontTx/>
              <a:buChar char="-"/>
            </a:pP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How many different source-destination pairs do we recognize in the network</a:t>
            </a:r>
          </a:p>
          <a:p>
            <a:pPr marL="285750" indent="-285750" eaLnBrk="1" hangingPunct="1">
              <a:buFontTx/>
              <a:buChar char="-"/>
            </a:pPr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Are there any nodes which are flooded by input data?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7954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635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0293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592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155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848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310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309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8209C-5C40-B34F-97A9-AF7E78FE0413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6016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8209C-5C40-B34F-97A9-AF7E78FE0413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633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8209C-5C40-B34F-97A9-AF7E78FE041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65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6516688" y="9596438"/>
            <a:ext cx="280987" cy="277812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 type="none" w="med" len="sm"/>
                <a:tailEnd type="none" w="med" len="sm"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charset="0"/>
              </a:defRPr>
            </a:lvl9pPr>
          </a:lstStyle>
          <a:p>
            <a:fld id="{F6748D93-A0D3-5E4E-8AB4-CFB3BD0CB58C}" type="slidenum">
              <a:rPr lang="en-US" altLang="x-none" sz="1200"/>
              <a:pPr/>
              <a:t>6</a:t>
            </a:fld>
            <a:endParaRPr lang="en-US" altLang="x-none" sz="1200"/>
          </a:p>
        </p:txBody>
      </p:sp>
      <p:sp>
        <p:nvSpPr>
          <p:cNvPr id="48131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397250" y="2592388"/>
            <a:ext cx="0" cy="0"/>
          </a:xfrm>
          <a:ln w="12700" cap="flat">
            <a:solidFill>
              <a:schemeClr val="tx1"/>
            </a:solidFill>
          </a:ln>
        </p:spPr>
      </p:sp>
      <p:sp>
        <p:nvSpPr>
          <p:cNvPr id="4813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06463" y="4691063"/>
            <a:ext cx="2671762" cy="274637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med" len="sm"/>
                <a:tailEnd type="none" w="med" len="sm"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lIns="95250" tIns="44450" rIns="95250" bIns="44450"/>
          <a:lstStyle/>
          <a:p>
            <a:pPr eaLnBrk="1" hangingPunct="1"/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Now all sound great if we give a high level design.</a:t>
            </a:r>
          </a:p>
          <a:p>
            <a:pPr eaLnBrk="1" hangingPunct="1"/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However if we try to calculate the actual data load:</a:t>
            </a:r>
          </a:p>
          <a:p>
            <a:pPr eaLnBrk="1" hangingPunct="1"/>
            <a:endParaRPr lang="en-US" altLang="x-non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Given a 2Gb/s link and an avg packet size of 50 bytes then we can process 5 million packets per second.</a:t>
            </a:r>
          </a:p>
          <a:p>
            <a:pPr eaLnBrk="1" hangingPunct="1"/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Now if we only store header info per packet we can assume that it will require 10 bytes per packet </a:t>
            </a:r>
          </a:p>
          <a:p>
            <a:pPr eaLnBrk="1" hangingPunct="1"/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Thus generating 50MB per second, 4.5 TB per link</a:t>
            </a:r>
          </a:p>
          <a:p>
            <a:pPr eaLnBrk="1" hangingPunct="1"/>
            <a:endParaRPr lang="en-US" altLang="x-none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altLang="x-none" sz="1800" dirty="0">
                <a:latin typeface="Arial" panose="020B0604020202020204" pitchFamily="34" charset="0"/>
                <a:cs typeface="Arial" panose="020B0604020202020204" pitchFamily="34" charset="0"/>
              </a:rPr>
              <a:t>Obviously this becomes increasingly difficult to manage</a:t>
            </a:r>
            <a:endParaRPr lang="el-GR" altLang="x-none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0071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8209C-5C40-B34F-97A9-AF7E78FE041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0078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27738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190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468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34701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5957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$X, $Y1, $Y2,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$Z set at query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369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816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0500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56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3200">
                <a:solidFill>
                  <a:srgbClr val="000000"/>
                </a:solidFill>
                <a:latin typeface="Gill Sans" charset="0"/>
                <a:ea typeface="ＭＳ Ｐゴシック" charset="-128"/>
              </a:defRPr>
            </a:lvl1pPr>
            <a:lvl2pPr marL="742950" indent="-285750" eaLnBrk="0" hangingPunct="0">
              <a:defRPr sz="3200">
                <a:solidFill>
                  <a:srgbClr val="000000"/>
                </a:solidFill>
                <a:latin typeface="Gill Sans" charset="0"/>
                <a:ea typeface="ＭＳ Ｐゴシック" charset="-128"/>
              </a:defRPr>
            </a:lvl2pPr>
            <a:lvl3pPr marL="11430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ＭＳ Ｐゴシック" charset="-128"/>
              </a:defRPr>
            </a:lvl3pPr>
            <a:lvl4pPr marL="16002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ＭＳ Ｐゴシック" charset="-128"/>
              </a:defRPr>
            </a:lvl4pPr>
            <a:lvl5pPr marL="2057400" indent="-228600" eaLnBrk="0" hangingPunct="0">
              <a:defRPr sz="3200">
                <a:solidFill>
                  <a:srgbClr val="000000"/>
                </a:solidFill>
                <a:latin typeface="Gill Sans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0000"/>
                </a:solidFill>
                <a:latin typeface="Gill Sans" charset="0"/>
                <a:ea typeface="ＭＳ Ｐゴシック" charset="-128"/>
              </a:defRPr>
            </a:lvl9pPr>
          </a:lstStyle>
          <a:p>
            <a:pPr eaLnBrk="1" hangingPunct="1"/>
            <a:fld id="{A8D3F5C2-058A-5B4F-9C3B-F5324CAC2BB6}" type="slidenum">
              <a:rPr lang="zh-CN" altLang="en-US" sz="1200">
                <a:ea typeface="宋体" charset="-122"/>
              </a:rPr>
              <a:pPr eaLnBrk="1" hangingPunct="1"/>
              <a:t>7</a:t>
            </a:fld>
            <a:endParaRPr lang="en-US" altLang="zh-CN" sz="1200">
              <a:ea typeface="宋体" charset="-122"/>
            </a:endParaRPr>
          </a:p>
        </p:txBody>
      </p:sp>
      <p:sp>
        <p:nvSpPr>
          <p:cNvPr id="1154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54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sz="180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0468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2774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705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2205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204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1541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818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7052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628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6374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289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477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8034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10435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9917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8387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6404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6030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Error inversely proportional to SQRT(K)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171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73616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Explanation</a:t>
            </a:r>
            <a:r>
              <a:rPr lang="en-US" baseline="0" dirty="0"/>
              <a:t> of CLT: </a:t>
            </a:r>
            <a:r>
              <a:rPr lang="en-US" dirty="0"/>
              <a:t>When</a:t>
            </a:r>
            <a:r>
              <a:rPr lang="en-US" baseline="0" dirty="0"/>
              <a:t> adding independent random variables, their sum tends towards a normal distribution, even if the original variables themselves are not normally distributed. It gets more and more accurate by increasing sample size. Check here for more details: </a:t>
            </a:r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Central_limit_theorem</a:t>
            </a:r>
            <a:endParaRPr lang="en-US" dirty="0"/>
          </a:p>
          <a:p>
            <a:r>
              <a:rPr lang="en-US" dirty="0">
                <a:sym typeface="Wingdings"/>
              </a:rPr>
              <a:t> sample aggregate follows a</a:t>
            </a:r>
            <a:r>
              <a:rPr lang="en-US" baseline="0" dirty="0">
                <a:sym typeface="Wingdings"/>
              </a:rPr>
              <a:t> normal distribution, with known parameters!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9886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93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10257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883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9546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1175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2484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C8198C8-78FB-5C4C-B14F-A07EF6C0DE8F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8405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3319" name="Group 7"/>
          <p:cNvGrpSpPr>
            <a:grpSpLocks noChangeAspect="1"/>
          </p:cNvGrpSpPr>
          <p:nvPr/>
        </p:nvGrpSpPr>
        <p:grpSpPr bwMode="auto">
          <a:xfrm>
            <a:off x="7162800" y="6096000"/>
            <a:ext cx="1590675" cy="457200"/>
            <a:chOff x="3269" y="1445"/>
            <a:chExt cx="1680" cy="482"/>
          </a:xfrm>
        </p:grpSpPr>
        <p:sp>
          <p:nvSpPr>
            <p:cNvPr id="13320" name="Rectangle 8"/>
            <p:cNvSpPr>
              <a:spLocks noChangeAspect="1" noChangeArrowheads="1"/>
            </p:cNvSpPr>
            <p:nvPr userDrawn="1"/>
          </p:nvSpPr>
          <p:spPr bwMode="auto">
            <a:xfrm>
              <a:off x="3269" y="1445"/>
              <a:ext cx="1680" cy="4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1" name="Freeform 9"/>
            <p:cNvSpPr>
              <a:spLocks noChangeAspect="1"/>
            </p:cNvSpPr>
            <p:nvPr userDrawn="1"/>
          </p:nvSpPr>
          <p:spPr bwMode="auto">
            <a:xfrm>
              <a:off x="3269" y="1445"/>
              <a:ext cx="545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5" y="0"/>
                </a:cxn>
                <a:cxn ang="0">
                  <a:pos x="530" y="35"/>
                </a:cxn>
                <a:cxn ang="0">
                  <a:pos x="515" y="70"/>
                </a:cxn>
                <a:cxn ang="0">
                  <a:pos x="505" y="103"/>
                </a:cxn>
                <a:cxn ang="0">
                  <a:pos x="496" y="134"/>
                </a:cxn>
                <a:cxn ang="0">
                  <a:pos x="490" y="166"/>
                </a:cxn>
                <a:cxn ang="0">
                  <a:pos x="485" y="196"/>
                </a:cxn>
                <a:cxn ang="0">
                  <a:pos x="482" y="224"/>
                </a:cxn>
                <a:cxn ang="0">
                  <a:pos x="482" y="251"/>
                </a:cxn>
                <a:cxn ang="0">
                  <a:pos x="482" y="277"/>
                </a:cxn>
                <a:cxn ang="0">
                  <a:pos x="485" y="302"/>
                </a:cxn>
                <a:cxn ang="0">
                  <a:pos x="488" y="325"/>
                </a:cxn>
                <a:cxn ang="0">
                  <a:pos x="491" y="347"/>
                </a:cxn>
                <a:cxn ang="0">
                  <a:pos x="496" y="368"/>
                </a:cxn>
                <a:cxn ang="0">
                  <a:pos x="502" y="387"/>
                </a:cxn>
                <a:cxn ang="0">
                  <a:pos x="508" y="404"/>
                </a:cxn>
                <a:cxn ang="0">
                  <a:pos x="514" y="419"/>
                </a:cxn>
                <a:cxn ang="0">
                  <a:pos x="520" y="433"/>
                </a:cxn>
                <a:cxn ang="0">
                  <a:pos x="526" y="446"/>
                </a:cxn>
                <a:cxn ang="0">
                  <a:pos x="530" y="456"/>
                </a:cxn>
                <a:cxn ang="0">
                  <a:pos x="536" y="465"/>
                </a:cxn>
                <a:cxn ang="0">
                  <a:pos x="539" y="472"/>
                </a:cxn>
                <a:cxn ang="0">
                  <a:pos x="545" y="479"/>
                </a:cxn>
                <a:cxn ang="0">
                  <a:pos x="545" y="480"/>
                </a:cxn>
                <a:cxn ang="0">
                  <a:pos x="0" y="480"/>
                </a:cxn>
                <a:cxn ang="0">
                  <a:pos x="0" y="0"/>
                </a:cxn>
              </a:cxnLst>
              <a:rect l="0" t="0" r="r" b="b"/>
              <a:pathLst>
                <a:path w="545" h="480">
                  <a:moveTo>
                    <a:pt x="0" y="0"/>
                  </a:moveTo>
                  <a:lnTo>
                    <a:pt x="545" y="0"/>
                  </a:lnTo>
                  <a:lnTo>
                    <a:pt x="530" y="35"/>
                  </a:lnTo>
                  <a:lnTo>
                    <a:pt x="515" y="70"/>
                  </a:lnTo>
                  <a:lnTo>
                    <a:pt x="505" y="103"/>
                  </a:lnTo>
                  <a:lnTo>
                    <a:pt x="496" y="134"/>
                  </a:lnTo>
                  <a:lnTo>
                    <a:pt x="490" y="166"/>
                  </a:lnTo>
                  <a:lnTo>
                    <a:pt x="485" y="196"/>
                  </a:lnTo>
                  <a:lnTo>
                    <a:pt x="482" y="224"/>
                  </a:lnTo>
                  <a:lnTo>
                    <a:pt x="482" y="251"/>
                  </a:lnTo>
                  <a:lnTo>
                    <a:pt x="482" y="277"/>
                  </a:lnTo>
                  <a:lnTo>
                    <a:pt x="485" y="302"/>
                  </a:lnTo>
                  <a:lnTo>
                    <a:pt x="488" y="325"/>
                  </a:lnTo>
                  <a:lnTo>
                    <a:pt x="491" y="347"/>
                  </a:lnTo>
                  <a:lnTo>
                    <a:pt x="496" y="368"/>
                  </a:lnTo>
                  <a:lnTo>
                    <a:pt x="502" y="387"/>
                  </a:lnTo>
                  <a:lnTo>
                    <a:pt x="508" y="404"/>
                  </a:lnTo>
                  <a:lnTo>
                    <a:pt x="514" y="419"/>
                  </a:lnTo>
                  <a:lnTo>
                    <a:pt x="520" y="433"/>
                  </a:lnTo>
                  <a:lnTo>
                    <a:pt x="526" y="446"/>
                  </a:lnTo>
                  <a:lnTo>
                    <a:pt x="530" y="456"/>
                  </a:lnTo>
                  <a:lnTo>
                    <a:pt x="536" y="465"/>
                  </a:lnTo>
                  <a:lnTo>
                    <a:pt x="539" y="472"/>
                  </a:lnTo>
                  <a:lnTo>
                    <a:pt x="545" y="479"/>
                  </a:lnTo>
                  <a:lnTo>
                    <a:pt x="545" y="480"/>
                  </a:lnTo>
                  <a:lnTo>
                    <a:pt x="0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2" name="Freeform 10"/>
            <p:cNvSpPr>
              <a:spLocks noChangeAspect="1"/>
            </p:cNvSpPr>
            <p:nvPr userDrawn="1"/>
          </p:nvSpPr>
          <p:spPr bwMode="auto">
            <a:xfrm>
              <a:off x="4397" y="1445"/>
              <a:ext cx="552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0"/>
                </a:cxn>
                <a:cxn ang="0">
                  <a:pos x="551" y="480"/>
                </a:cxn>
                <a:cxn ang="0">
                  <a:pos x="67" y="480"/>
                </a:cxn>
                <a:cxn ang="0">
                  <a:pos x="51" y="454"/>
                </a:cxn>
                <a:cxn ang="0">
                  <a:pos x="39" y="428"/>
                </a:cxn>
                <a:cxn ang="0">
                  <a:pos x="28" y="404"/>
                </a:cxn>
                <a:cxn ang="0">
                  <a:pos x="20" y="381"/>
                </a:cxn>
                <a:cxn ang="0">
                  <a:pos x="13" y="358"/>
                </a:cxn>
                <a:cxn ang="0">
                  <a:pos x="8" y="338"/>
                </a:cxn>
                <a:cxn ang="0">
                  <a:pos x="5" y="320"/>
                </a:cxn>
                <a:cxn ang="0">
                  <a:pos x="2" y="303"/>
                </a:cxn>
                <a:cxn ang="0">
                  <a:pos x="1" y="290"/>
                </a:cxn>
                <a:cxn ang="0">
                  <a:pos x="0" y="278"/>
                </a:cxn>
                <a:cxn ang="0">
                  <a:pos x="0" y="0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552" y="0"/>
                  </a:lnTo>
                  <a:lnTo>
                    <a:pt x="551" y="480"/>
                  </a:lnTo>
                  <a:lnTo>
                    <a:pt x="67" y="480"/>
                  </a:lnTo>
                  <a:lnTo>
                    <a:pt x="51" y="454"/>
                  </a:lnTo>
                  <a:lnTo>
                    <a:pt x="39" y="428"/>
                  </a:lnTo>
                  <a:lnTo>
                    <a:pt x="28" y="404"/>
                  </a:lnTo>
                  <a:lnTo>
                    <a:pt x="20" y="381"/>
                  </a:lnTo>
                  <a:lnTo>
                    <a:pt x="13" y="358"/>
                  </a:lnTo>
                  <a:lnTo>
                    <a:pt x="8" y="338"/>
                  </a:lnTo>
                  <a:lnTo>
                    <a:pt x="5" y="320"/>
                  </a:lnTo>
                  <a:lnTo>
                    <a:pt x="2" y="303"/>
                  </a:lnTo>
                  <a:lnTo>
                    <a:pt x="1" y="290"/>
                  </a:lnTo>
                  <a:lnTo>
                    <a:pt x="0" y="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3" name="Freeform 11"/>
            <p:cNvSpPr>
              <a:spLocks noChangeAspect="1"/>
            </p:cNvSpPr>
            <p:nvPr userDrawn="1"/>
          </p:nvSpPr>
          <p:spPr bwMode="auto">
            <a:xfrm>
              <a:off x="3797" y="1445"/>
              <a:ext cx="121" cy="482"/>
            </a:xfrm>
            <a:custGeom>
              <a:avLst/>
              <a:gdLst/>
              <a:ahLst/>
              <a:cxnLst>
                <a:cxn ang="0">
                  <a:pos x="63" y="0"/>
                </a:cxn>
                <a:cxn ang="0">
                  <a:pos x="121" y="0"/>
                </a:cxn>
                <a:cxn ang="0">
                  <a:pos x="120" y="2"/>
                </a:cxn>
                <a:cxn ang="0">
                  <a:pos x="118" y="4"/>
                </a:cxn>
                <a:cxn ang="0">
                  <a:pos x="115" y="11"/>
                </a:cxn>
                <a:cxn ang="0">
                  <a:pos x="111" y="18"/>
                </a:cxn>
                <a:cxn ang="0">
                  <a:pos x="106" y="29"/>
                </a:cxn>
                <a:cxn ang="0">
                  <a:pos x="101" y="41"/>
                </a:cxn>
                <a:cxn ang="0">
                  <a:pos x="95" y="54"/>
                </a:cxn>
                <a:cxn ang="0">
                  <a:pos x="89" y="68"/>
                </a:cxn>
                <a:cxn ang="0">
                  <a:pos x="84" y="84"/>
                </a:cxn>
                <a:cxn ang="0">
                  <a:pos x="78" y="101"/>
                </a:cxn>
                <a:cxn ang="0">
                  <a:pos x="72" y="118"/>
                </a:cxn>
                <a:cxn ang="0">
                  <a:pos x="67" y="137"/>
                </a:cxn>
                <a:cxn ang="0">
                  <a:pos x="63" y="156"/>
                </a:cxn>
                <a:cxn ang="0">
                  <a:pos x="60" y="175"/>
                </a:cxn>
                <a:cxn ang="0">
                  <a:pos x="58" y="194"/>
                </a:cxn>
                <a:cxn ang="0">
                  <a:pos x="56" y="213"/>
                </a:cxn>
                <a:cxn ang="0">
                  <a:pos x="114" y="213"/>
                </a:cxn>
                <a:cxn ang="0">
                  <a:pos x="114" y="263"/>
                </a:cxn>
                <a:cxn ang="0">
                  <a:pos x="54" y="263"/>
                </a:cxn>
                <a:cxn ang="0">
                  <a:pos x="54" y="279"/>
                </a:cxn>
                <a:cxn ang="0">
                  <a:pos x="55" y="291"/>
                </a:cxn>
                <a:cxn ang="0">
                  <a:pos x="56" y="304"/>
                </a:cxn>
                <a:cxn ang="0">
                  <a:pos x="59" y="321"/>
                </a:cxn>
                <a:cxn ang="0">
                  <a:pos x="63" y="339"/>
                </a:cxn>
                <a:cxn ang="0">
                  <a:pos x="67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7" y="473"/>
                </a:cxn>
                <a:cxn ang="0">
                  <a:pos x="53" y="466"/>
                </a:cxn>
                <a:cxn ang="0">
                  <a:pos x="48" y="458"/>
                </a:cxn>
                <a:cxn ang="0">
                  <a:pos x="43" y="447"/>
                </a:cxn>
                <a:cxn ang="0">
                  <a:pos x="37" y="435"/>
                </a:cxn>
                <a:cxn ang="0">
                  <a:pos x="31" y="421"/>
                </a:cxn>
                <a:cxn ang="0">
                  <a:pos x="26" y="404"/>
                </a:cxn>
                <a:cxn ang="0">
                  <a:pos x="20" y="387"/>
                </a:cxn>
                <a:cxn ang="0">
                  <a:pos x="15" y="368"/>
                </a:cxn>
                <a:cxn ang="0">
                  <a:pos x="10" y="348"/>
                </a:cxn>
                <a:cxn ang="0">
                  <a:pos x="6" y="326"/>
                </a:cxn>
                <a:cxn ang="0">
                  <a:pos x="3" y="303"/>
                </a:cxn>
                <a:cxn ang="0">
                  <a:pos x="1" y="279"/>
                </a:cxn>
                <a:cxn ang="0">
                  <a:pos x="0" y="252"/>
                </a:cxn>
                <a:cxn ang="0">
                  <a:pos x="1" y="224"/>
                </a:cxn>
                <a:cxn ang="0">
                  <a:pos x="4" y="196"/>
                </a:cxn>
                <a:cxn ang="0">
                  <a:pos x="8" y="166"/>
                </a:cxn>
                <a:cxn ang="0">
                  <a:pos x="14" y="134"/>
                </a:cxn>
                <a:cxn ang="0">
                  <a:pos x="23" y="103"/>
                </a:cxn>
                <a:cxn ang="0">
                  <a:pos x="33" y="70"/>
                </a:cxn>
                <a:cxn ang="0">
                  <a:pos x="47" y="35"/>
                </a:cxn>
                <a:cxn ang="0">
                  <a:pos x="63" y="0"/>
                </a:cxn>
              </a:cxnLst>
              <a:rect l="0" t="0" r="r" b="b"/>
              <a:pathLst>
                <a:path w="121" h="482">
                  <a:moveTo>
                    <a:pt x="63" y="0"/>
                  </a:moveTo>
                  <a:lnTo>
                    <a:pt x="121" y="0"/>
                  </a:lnTo>
                  <a:lnTo>
                    <a:pt x="120" y="2"/>
                  </a:lnTo>
                  <a:lnTo>
                    <a:pt x="118" y="4"/>
                  </a:lnTo>
                  <a:lnTo>
                    <a:pt x="115" y="11"/>
                  </a:lnTo>
                  <a:lnTo>
                    <a:pt x="111" y="18"/>
                  </a:lnTo>
                  <a:lnTo>
                    <a:pt x="106" y="29"/>
                  </a:lnTo>
                  <a:lnTo>
                    <a:pt x="101" y="41"/>
                  </a:lnTo>
                  <a:lnTo>
                    <a:pt x="95" y="54"/>
                  </a:lnTo>
                  <a:lnTo>
                    <a:pt x="89" y="68"/>
                  </a:lnTo>
                  <a:lnTo>
                    <a:pt x="84" y="84"/>
                  </a:lnTo>
                  <a:lnTo>
                    <a:pt x="78" y="101"/>
                  </a:lnTo>
                  <a:lnTo>
                    <a:pt x="72" y="118"/>
                  </a:lnTo>
                  <a:lnTo>
                    <a:pt x="67" y="137"/>
                  </a:lnTo>
                  <a:lnTo>
                    <a:pt x="63" y="156"/>
                  </a:lnTo>
                  <a:lnTo>
                    <a:pt x="60" y="175"/>
                  </a:lnTo>
                  <a:lnTo>
                    <a:pt x="58" y="194"/>
                  </a:lnTo>
                  <a:lnTo>
                    <a:pt x="56" y="213"/>
                  </a:lnTo>
                  <a:lnTo>
                    <a:pt x="114" y="213"/>
                  </a:lnTo>
                  <a:lnTo>
                    <a:pt x="114" y="263"/>
                  </a:lnTo>
                  <a:lnTo>
                    <a:pt x="54" y="263"/>
                  </a:lnTo>
                  <a:lnTo>
                    <a:pt x="54" y="279"/>
                  </a:lnTo>
                  <a:lnTo>
                    <a:pt x="55" y="291"/>
                  </a:lnTo>
                  <a:lnTo>
                    <a:pt x="56" y="304"/>
                  </a:lnTo>
                  <a:lnTo>
                    <a:pt x="59" y="321"/>
                  </a:lnTo>
                  <a:lnTo>
                    <a:pt x="63" y="339"/>
                  </a:lnTo>
                  <a:lnTo>
                    <a:pt x="67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7" y="473"/>
                  </a:lnTo>
                  <a:lnTo>
                    <a:pt x="53" y="466"/>
                  </a:lnTo>
                  <a:lnTo>
                    <a:pt x="48" y="458"/>
                  </a:lnTo>
                  <a:lnTo>
                    <a:pt x="43" y="447"/>
                  </a:lnTo>
                  <a:lnTo>
                    <a:pt x="37" y="435"/>
                  </a:lnTo>
                  <a:lnTo>
                    <a:pt x="31" y="421"/>
                  </a:lnTo>
                  <a:lnTo>
                    <a:pt x="26" y="404"/>
                  </a:lnTo>
                  <a:lnTo>
                    <a:pt x="20" y="387"/>
                  </a:lnTo>
                  <a:lnTo>
                    <a:pt x="15" y="368"/>
                  </a:lnTo>
                  <a:lnTo>
                    <a:pt x="10" y="348"/>
                  </a:lnTo>
                  <a:lnTo>
                    <a:pt x="6" y="326"/>
                  </a:lnTo>
                  <a:lnTo>
                    <a:pt x="3" y="303"/>
                  </a:lnTo>
                  <a:lnTo>
                    <a:pt x="1" y="279"/>
                  </a:lnTo>
                  <a:lnTo>
                    <a:pt x="0" y="252"/>
                  </a:lnTo>
                  <a:lnTo>
                    <a:pt x="1" y="224"/>
                  </a:lnTo>
                  <a:lnTo>
                    <a:pt x="4" y="196"/>
                  </a:lnTo>
                  <a:lnTo>
                    <a:pt x="8" y="166"/>
                  </a:lnTo>
                  <a:lnTo>
                    <a:pt x="14" y="134"/>
                  </a:lnTo>
                  <a:lnTo>
                    <a:pt x="23" y="103"/>
                  </a:lnTo>
                  <a:lnTo>
                    <a:pt x="33" y="70"/>
                  </a:lnTo>
                  <a:lnTo>
                    <a:pt x="47" y="3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4" name="Freeform 12"/>
            <p:cNvSpPr>
              <a:spLocks noChangeAspect="1"/>
            </p:cNvSpPr>
            <p:nvPr userDrawn="1"/>
          </p:nvSpPr>
          <p:spPr bwMode="auto">
            <a:xfrm>
              <a:off x="4157" y="1445"/>
              <a:ext cx="120" cy="482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120" y="0"/>
                </a:cxn>
                <a:cxn ang="0">
                  <a:pos x="119" y="2"/>
                </a:cxn>
                <a:cxn ang="0">
                  <a:pos x="117" y="4"/>
                </a:cxn>
                <a:cxn ang="0">
                  <a:pos x="114" y="11"/>
                </a:cxn>
                <a:cxn ang="0">
                  <a:pos x="110" y="18"/>
                </a:cxn>
                <a:cxn ang="0">
                  <a:pos x="106" y="29"/>
                </a:cxn>
                <a:cxn ang="0">
                  <a:pos x="100" y="41"/>
                </a:cxn>
                <a:cxn ang="0">
                  <a:pos x="94" y="54"/>
                </a:cxn>
                <a:cxn ang="0">
                  <a:pos x="89" y="68"/>
                </a:cxn>
                <a:cxn ang="0">
                  <a:pos x="82" y="84"/>
                </a:cxn>
                <a:cxn ang="0">
                  <a:pos x="71" y="118"/>
                </a:cxn>
                <a:cxn ang="0">
                  <a:pos x="62" y="156"/>
                </a:cxn>
                <a:cxn ang="0">
                  <a:pos x="59" y="175"/>
                </a:cxn>
                <a:cxn ang="0">
                  <a:pos x="56" y="194"/>
                </a:cxn>
                <a:cxn ang="0">
                  <a:pos x="55" y="213"/>
                </a:cxn>
                <a:cxn ang="0">
                  <a:pos x="113" y="213"/>
                </a:cxn>
                <a:cxn ang="0">
                  <a:pos x="113" y="263"/>
                </a:cxn>
                <a:cxn ang="0">
                  <a:pos x="55" y="263"/>
                </a:cxn>
                <a:cxn ang="0">
                  <a:pos x="55" y="482"/>
                </a:cxn>
                <a:cxn ang="0">
                  <a:pos x="0" y="482"/>
                </a:cxn>
                <a:cxn ang="0">
                  <a:pos x="0" y="241"/>
                </a:cxn>
                <a:cxn ang="0">
                  <a:pos x="1" y="215"/>
                </a:cxn>
                <a:cxn ang="0">
                  <a:pos x="4" y="188"/>
                </a:cxn>
                <a:cxn ang="0">
                  <a:pos x="8" y="159"/>
                </a:cxn>
                <a:cxn ang="0">
                  <a:pos x="15" y="129"/>
                </a:cxn>
                <a:cxn ang="0">
                  <a:pos x="23" y="98"/>
                </a:cxn>
                <a:cxn ang="0">
                  <a:pos x="34" y="66"/>
                </a:cxn>
                <a:cxn ang="0">
                  <a:pos x="46" y="34"/>
                </a:cxn>
                <a:cxn ang="0">
                  <a:pos x="62" y="0"/>
                </a:cxn>
              </a:cxnLst>
              <a:rect l="0" t="0" r="r" b="b"/>
              <a:pathLst>
                <a:path w="120" h="482">
                  <a:moveTo>
                    <a:pt x="62" y="0"/>
                  </a:moveTo>
                  <a:lnTo>
                    <a:pt x="120" y="0"/>
                  </a:lnTo>
                  <a:lnTo>
                    <a:pt x="119" y="2"/>
                  </a:lnTo>
                  <a:lnTo>
                    <a:pt x="117" y="4"/>
                  </a:lnTo>
                  <a:lnTo>
                    <a:pt x="114" y="11"/>
                  </a:lnTo>
                  <a:lnTo>
                    <a:pt x="110" y="18"/>
                  </a:lnTo>
                  <a:lnTo>
                    <a:pt x="106" y="29"/>
                  </a:lnTo>
                  <a:lnTo>
                    <a:pt x="100" y="41"/>
                  </a:lnTo>
                  <a:lnTo>
                    <a:pt x="94" y="54"/>
                  </a:lnTo>
                  <a:lnTo>
                    <a:pt x="89" y="68"/>
                  </a:lnTo>
                  <a:lnTo>
                    <a:pt x="82" y="84"/>
                  </a:lnTo>
                  <a:lnTo>
                    <a:pt x="71" y="118"/>
                  </a:lnTo>
                  <a:lnTo>
                    <a:pt x="62" y="156"/>
                  </a:lnTo>
                  <a:lnTo>
                    <a:pt x="59" y="175"/>
                  </a:lnTo>
                  <a:lnTo>
                    <a:pt x="56" y="194"/>
                  </a:lnTo>
                  <a:lnTo>
                    <a:pt x="55" y="213"/>
                  </a:lnTo>
                  <a:lnTo>
                    <a:pt x="113" y="213"/>
                  </a:lnTo>
                  <a:lnTo>
                    <a:pt x="113" y="263"/>
                  </a:lnTo>
                  <a:lnTo>
                    <a:pt x="55" y="263"/>
                  </a:lnTo>
                  <a:lnTo>
                    <a:pt x="55" y="482"/>
                  </a:lnTo>
                  <a:lnTo>
                    <a:pt x="0" y="482"/>
                  </a:lnTo>
                  <a:lnTo>
                    <a:pt x="0" y="241"/>
                  </a:lnTo>
                  <a:lnTo>
                    <a:pt x="1" y="215"/>
                  </a:lnTo>
                  <a:lnTo>
                    <a:pt x="4" y="188"/>
                  </a:lnTo>
                  <a:lnTo>
                    <a:pt x="8" y="159"/>
                  </a:lnTo>
                  <a:lnTo>
                    <a:pt x="15" y="129"/>
                  </a:lnTo>
                  <a:lnTo>
                    <a:pt x="23" y="98"/>
                  </a:lnTo>
                  <a:lnTo>
                    <a:pt x="34" y="66"/>
                  </a:lnTo>
                  <a:lnTo>
                    <a:pt x="46" y="3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5" name="Freeform 13"/>
            <p:cNvSpPr>
              <a:spLocks noChangeAspect="1"/>
            </p:cNvSpPr>
            <p:nvPr userDrawn="1"/>
          </p:nvSpPr>
          <p:spPr bwMode="auto">
            <a:xfrm>
              <a:off x="4300" y="1445"/>
              <a:ext cx="121" cy="4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" y="0"/>
                </a:cxn>
                <a:cxn ang="0">
                  <a:pos x="53" y="263"/>
                </a:cxn>
                <a:cxn ang="0">
                  <a:pos x="53" y="279"/>
                </a:cxn>
                <a:cxn ang="0">
                  <a:pos x="54" y="291"/>
                </a:cxn>
                <a:cxn ang="0">
                  <a:pos x="57" y="304"/>
                </a:cxn>
                <a:cxn ang="0">
                  <a:pos x="58" y="321"/>
                </a:cxn>
                <a:cxn ang="0">
                  <a:pos x="63" y="339"/>
                </a:cxn>
                <a:cxn ang="0">
                  <a:pos x="66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9" y="478"/>
                </a:cxn>
                <a:cxn ang="0">
                  <a:pos x="57" y="473"/>
                </a:cxn>
                <a:cxn ang="0">
                  <a:pos x="52" y="465"/>
                </a:cxn>
                <a:cxn ang="0">
                  <a:pos x="47" y="456"/>
                </a:cxn>
                <a:cxn ang="0">
                  <a:pos x="41" y="445"/>
                </a:cxn>
                <a:cxn ang="0">
                  <a:pos x="36" y="433"/>
                </a:cxn>
                <a:cxn ang="0">
                  <a:pos x="29" y="418"/>
                </a:cxn>
                <a:cxn ang="0">
                  <a:pos x="23" y="401"/>
                </a:cxn>
                <a:cxn ang="0">
                  <a:pos x="18" y="383"/>
                </a:cxn>
                <a:cxn ang="0">
                  <a:pos x="12" y="363"/>
                </a:cxn>
                <a:cxn ang="0">
                  <a:pos x="8" y="342"/>
                </a:cxn>
                <a:cxn ang="0">
                  <a:pos x="4" y="319"/>
                </a:cxn>
                <a:cxn ang="0">
                  <a:pos x="1" y="294"/>
                </a:cxn>
                <a:cxn ang="0">
                  <a:pos x="0" y="268"/>
                </a:cxn>
                <a:cxn ang="0">
                  <a:pos x="0" y="0"/>
                </a:cxn>
              </a:cxnLst>
              <a:rect l="0" t="0" r="r" b="b"/>
              <a:pathLst>
                <a:path w="121" h="482">
                  <a:moveTo>
                    <a:pt x="0" y="0"/>
                  </a:moveTo>
                  <a:lnTo>
                    <a:pt x="53" y="0"/>
                  </a:lnTo>
                  <a:lnTo>
                    <a:pt x="53" y="263"/>
                  </a:lnTo>
                  <a:lnTo>
                    <a:pt x="53" y="279"/>
                  </a:lnTo>
                  <a:lnTo>
                    <a:pt x="54" y="291"/>
                  </a:lnTo>
                  <a:lnTo>
                    <a:pt x="57" y="304"/>
                  </a:lnTo>
                  <a:lnTo>
                    <a:pt x="58" y="321"/>
                  </a:lnTo>
                  <a:lnTo>
                    <a:pt x="63" y="339"/>
                  </a:lnTo>
                  <a:lnTo>
                    <a:pt x="66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9" y="478"/>
                  </a:lnTo>
                  <a:lnTo>
                    <a:pt x="57" y="473"/>
                  </a:lnTo>
                  <a:lnTo>
                    <a:pt x="52" y="465"/>
                  </a:lnTo>
                  <a:lnTo>
                    <a:pt x="47" y="456"/>
                  </a:lnTo>
                  <a:lnTo>
                    <a:pt x="41" y="445"/>
                  </a:lnTo>
                  <a:lnTo>
                    <a:pt x="36" y="433"/>
                  </a:lnTo>
                  <a:lnTo>
                    <a:pt x="29" y="418"/>
                  </a:lnTo>
                  <a:lnTo>
                    <a:pt x="23" y="401"/>
                  </a:lnTo>
                  <a:lnTo>
                    <a:pt x="18" y="383"/>
                  </a:lnTo>
                  <a:lnTo>
                    <a:pt x="12" y="363"/>
                  </a:lnTo>
                  <a:lnTo>
                    <a:pt x="8" y="342"/>
                  </a:lnTo>
                  <a:lnTo>
                    <a:pt x="4" y="319"/>
                  </a:lnTo>
                  <a:lnTo>
                    <a:pt x="1" y="294"/>
                  </a:lnTo>
                  <a:lnTo>
                    <a:pt x="0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6" name="Rectangle 14"/>
            <p:cNvSpPr>
              <a:spLocks noChangeAspect="1" noChangeArrowheads="1"/>
            </p:cNvSpPr>
            <p:nvPr userDrawn="1"/>
          </p:nvSpPr>
          <p:spPr bwMode="auto">
            <a:xfrm>
              <a:off x="3962" y="1445"/>
              <a:ext cx="56" cy="48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7" name="Freeform 15"/>
            <p:cNvSpPr>
              <a:spLocks noChangeAspect="1"/>
            </p:cNvSpPr>
            <p:nvPr userDrawn="1"/>
          </p:nvSpPr>
          <p:spPr bwMode="auto">
            <a:xfrm>
              <a:off x="4038" y="1445"/>
              <a:ext cx="95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70" y="23"/>
                </a:cxn>
                <a:cxn ang="0">
                  <a:pos x="81" y="45"/>
                </a:cxn>
                <a:cxn ang="0">
                  <a:pos x="88" y="66"/>
                </a:cxn>
                <a:cxn ang="0">
                  <a:pos x="93" y="87"/>
                </a:cxn>
                <a:cxn ang="0">
                  <a:pos x="94" y="106"/>
                </a:cxn>
                <a:cxn ang="0">
                  <a:pos x="95" y="125"/>
                </a:cxn>
                <a:cxn ang="0">
                  <a:pos x="94" y="143"/>
                </a:cxn>
                <a:cxn ang="0">
                  <a:pos x="92" y="161"/>
                </a:cxn>
                <a:cxn ang="0">
                  <a:pos x="87" y="177"/>
                </a:cxn>
                <a:cxn ang="0">
                  <a:pos x="82" y="191"/>
                </a:cxn>
                <a:cxn ang="0">
                  <a:pos x="77" y="204"/>
                </a:cxn>
                <a:cxn ang="0">
                  <a:pos x="73" y="214"/>
                </a:cxn>
                <a:cxn ang="0">
                  <a:pos x="68" y="224"/>
                </a:cxn>
                <a:cxn ang="0">
                  <a:pos x="63" y="232"/>
                </a:cxn>
                <a:cxn ang="0">
                  <a:pos x="61" y="237"/>
                </a:cxn>
                <a:cxn ang="0">
                  <a:pos x="58" y="240"/>
                </a:cxn>
                <a:cxn ang="0">
                  <a:pos x="57" y="241"/>
                </a:cxn>
                <a:cxn ang="0">
                  <a:pos x="0" y="241"/>
                </a:cxn>
                <a:cxn ang="0">
                  <a:pos x="13" y="221"/>
                </a:cxn>
                <a:cxn ang="0">
                  <a:pos x="23" y="202"/>
                </a:cxn>
                <a:cxn ang="0">
                  <a:pos x="31" y="182"/>
                </a:cxn>
                <a:cxn ang="0">
                  <a:pos x="36" y="163"/>
                </a:cxn>
                <a:cxn ang="0">
                  <a:pos x="39" y="143"/>
                </a:cxn>
                <a:cxn ang="0">
                  <a:pos x="40" y="124"/>
                </a:cxn>
                <a:cxn ang="0">
                  <a:pos x="39" y="107"/>
                </a:cxn>
                <a:cxn ang="0">
                  <a:pos x="37" y="91"/>
                </a:cxn>
                <a:cxn ang="0">
                  <a:pos x="34" y="75"/>
                </a:cxn>
                <a:cxn ang="0">
                  <a:pos x="29" y="61"/>
                </a:cxn>
                <a:cxn ang="0">
                  <a:pos x="25" y="48"/>
                </a:cxn>
                <a:cxn ang="0">
                  <a:pos x="20" y="36"/>
                </a:cxn>
                <a:cxn ang="0">
                  <a:pos x="15" y="26"/>
                </a:cxn>
                <a:cxn ang="0">
                  <a:pos x="10" y="17"/>
                </a:cxn>
                <a:cxn ang="0">
                  <a:pos x="6" y="10"/>
                </a:cxn>
                <a:cxn ang="0">
                  <a:pos x="3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95" h="241">
                  <a:moveTo>
                    <a:pt x="0" y="0"/>
                  </a:moveTo>
                  <a:lnTo>
                    <a:pt x="57" y="0"/>
                  </a:lnTo>
                  <a:lnTo>
                    <a:pt x="70" y="23"/>
                  </a:lnTo>
                  <a:lnTo>
                    <a:pt x="81" y="45"/>
                  </a:lnTo>
                  <a:lnTo>
                    <a:pt x="88" y="66"/>
                  </a:lnTo>
                  <a:lnTo>
                    <a:pt x="93" y="87"/>
                  </a:lnTo>
                  <a:lnTo>
                    <a:pt x="94" y="106"/>
                  </a:lnTo>
                  <a:lnTo>
                    <a:pt x="95" y="125"/>
                  </a:lnTo>
                  <a:lnTo>
                    <a:pt x="94" y="143"/>
                  </a:lnTo>
                  <a:lnTo>
                    <a:pt x="92" y="161"/>
                  </a:lnTo>
                  <a:lnTo>
                    <a:pt x="87" y="177"/>
                  </a:lnTo>
                  <a:lnTo>
                    <a:pt x="82" y="191"/>
                  </a:lnTo>
                  <a:lnTo>
                    <a:pt x="77" y="204"/>
                  </a:lnTo>
                  <a:lnTo>
                    <a:pt x="73" y="214"/>
                  </a:lnTo>
                  <a:lnTo>
                    <a:pt x="68" y="224"/>
                  </a:lnTo>
                  <a:lnTo>
                    <a:pt x="63" y="232"/>
                  </a:lnTo>
                  <a:lnTo>
                    <a:pt x="61" y="237"/>
                  </a:lnTo>
                  <a:lnTo>
                    <a:pt x="58" y="240"/>
                  </a:lnTo>
                  <a:lnTo>
                    <a:pt x="57" y="241"/>
                  </a:lnTo>
                  <a:lnTo>
                    <a:pt x="0" y="241"/>
                  </a:lnTo>
                  <a:lnTo>
                    <a:pt x="13" y="221"/>
                  </a:lnTo>
                  <a:lnTo>
                    <a:pt x="23" y="202"/>
                  </a:lnTo>
                  <a:lnTo>
                    <a:pt x="31" y="182"/>
                  </a:lnTo>
                  <a:lnTo>
                    <a:pt x="36" y="163"/>
                  </a:lnTo>
                  <a:lnTo>
                    <a:pt x="39" y="143"/>
                  </a:lnTo>
                  <a:lnTo>
                    <a:pt x="40" y="124"/>
                  </a:lnTo>
                  <a:lnTo>
                    <a:pt x="39" y="107"/>
                  </a:lnTo>
                  <a:lnTo>
                    <a:pt x="37" y="91"/>
                  </a:lnTo>
                  <a:lnTo>
                    <a:pt x="34" y="75"/>
                  </a:lnTo>
                  <a:lnTo>
                    <a:pt x="29" y="61"/>
                  </a:lnTo>
                  <a:lnTo>
                    <a:pt x="25" y="48"/>
                  </a:lnTo>
                  <a:lnTo>
                    <a:pt x="20" y="36"/>
                  </a:lnTo>
                  <a:lnTo>
                    <a:pt x="15" y="26"/>
                  </a:lnTo>
                  <a:lnTo>
                    <a:pt x="10" y="17"/>
                  </a:lnTo>
                  <a:lnTo>
                    <a:pt x="6" y="10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dias_color_proposals_0142_3D_medium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6058082"/>
            <a:ext cx="1468760" cy="5711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4B124F-D3AE-4AEB-B238-04968465F6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05E198-EA6C-4BFE-A482-9201B0249CD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438400" cy="476250"/>
          </a:xfrm>
        </p:spPr>
        <p:txBody>
          <a:bodyPr/>
          <a:lstStyle>
            <a:lvl1pPr>
              <a:defRPr/>
            </a:lvl1pPr>
          </a:lstStyle>
          <a:p>
            <a:fld id="{1C2F872F-421D-4B65-AAA3-129D049C92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438400" cy="476250"/>
          </a:xfrm>
        </p:spPr>
        <p:txBody>
          <a:bodyPr/>
          <a:lstStyle>
            <a:lvl1pPr>
              <a:defRPr/>
            </a:lvl1pPr>
          </a:lstStyle>
          <a:p>
            <a:fld id="{3B99274B-176E-435C-8857-84979719B9C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438400" cy="476250"/>
          </a:xfrm>
        </p:spPr>
        <p:txBody>
          <a:bodyPr/>
          <a:lstStyle>
            <a:lvl1pPr>
              <a:defRPr/>
            </a:lvl1pPr>
          </a:lstStyle>
          <a:p>
            <a:fld id="{E783343F-3840-485D-A731-06527D2D3B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W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63550"/>
            <a:ext cx="8305800" cy="7937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21336" tIns="21336" rIns="21336" bIns="2133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" charset="0"/>
              </a:rPr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37700" y="1447800"/>
            <a:ext cx="8305800" cy="4876800"/>
          </a:xfrm>
        </p:spPr>
        <p:txBody>
          <a:bodyPr/>
          <a:lstStyle>
            <a:lvl4pPr>
              <a:defRPr sz="16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3963926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B54189-C436-47D0-AC37-8484B13A8E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F5F9E2-ACF0-4066-8FCC-6FF3D74F20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462274-4D91-4102-8B2B-567009310D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8409BE-044C-40FD-B391-8DFF2F79F7C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970BD-9972-4D08-B83E-9264E792A2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3FC239-7393-457C-9CC3-689C6419CA6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C460BC-0006-4CBA-B4E4-B3FFD2C25E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874E61-B26F-43A7-8A14-05F02F28A8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438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150ECFD-5807-44D9-AF3B-3260B807F6A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32" name="Group 208"/>
          <p:cNvGrpSpPr>
            <a:grpSpLocks noChangeAspect="1"/>
          </p:cNvGrpSpPr>
          <p:nvPr/>
        </p:nvGrpSpPr>
        <p:grpSpPr bwMode="auto">
          <a:xfrm>
            <a:off x="8093075" y="0"/>
            <a:ext cx="1050925" cy="301625"/>
            <a:chOff x="3269" y="1445"/>
            <a:chExt cx="1680" cy="482"/>
          </a:xfrm>
        </p:grpSpPr>
        <p:sp>
          <p:nvSpPr>
            <p:cNvPr id="1224" name="Rectangle 200"/>
            <p:cNvSpPr>
              <a:spLocks noChangeAspect="1" noChangeArrowheads="1"/>
            </p:cNvSpPr>
            <p:nvPr userDrawn="1"/>
          </p:nvSpPr>
          <p:spPr bwMode="auto">
            <a:xfrm>
              <a:off x="3269" y="1445"/>
              <a:ext cx="1680" cy="4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5" name="Freeform 201"/>
            <p:cNvSpPr>
              <a:spLocks noChangeAspect="1"/>
            </p:cNvSpPr>
            <p:nvPr userDrawn="1"/>
          </p:nvSpPr>
          <p:spPr bwMode="auto">
            <a:xfrm>
              <a:off x="3269" y="1445"/>
              <a:ext cx="545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5" y="0"/>
                </a:cxn>
                <a:cxn ang="0">
                  <a:pos x="530" y="35"/>
                </a:cxn>
                <a:cxn ang="0">
                  <a:pos x="515" y="70"/>
                </a:cxn>
                <a:cxn ang="0">
                  <a:pos x="505" y="103"/>
                </a:cxn>
                <a:cxn ang="0">
                  <a:pos x="496" y="134"/>
                </a:cxn>
                <a:cxn ang="0">
                  <a:pos x="490" y="166"/>
                </a:cxn>
                <a:cxn ang="0">
                  <a:pos x="485" y="196"/>
                </a:cxn>
                <a:cxn ang="0">
                  <a:pos x="482" y="224"/>
                </a:cxn>
                <a:cxn ang="0">
                  <a:pos x="482" y="251"/>
                </a:cxn>
                <a:cxn ang="0">
                  <a:pos x="482" y="277"/>
                </a:cxn>
                <a:cxn ang="0">
                  <a:pos x="485" y="302"/>
                </a:cxn>
                <a:cxn ang="0">
                  <a:pos x="488" y="325"/>
                </a:cxn>
                <a:cxn ang="0">
                  <a:pos x="491" y="347"/>
                </a:cxn>
                <a:cxn ang="0">
                  <a:pos x="496" y="368"/>
                </a:cxn>
                <a:cxn ang="0">
                  <a:pos x="502" y="387"/>
                </a:cxn>
                <a:cxn ang="0">
                  <a:pos x="508" y="404"/>
                </a:cxn>
                <a:cxn ang="0">
                  <a:pos x="514" y="419"/>
                </a:cxn>
                <a:cxn ang="0">
                  <a:pos x="520" y="433"/>
                </a:cxn>
                <a:cxn ang="0">
                  <a:pos x="526" y="446"/>
                </a:cxn>
                <a:cxn ang="0">
                  <a:pos x="530" y="456"/>
                </a:cxn>
                <a:cxn ang="0">
                  <a:pos x="536" y="465"/>
                </a:cxn>
                <a:cxn ang="0">
                  <a:pos x="539" y="472"/>
                </a:cxn>
                <a:cxn ang="0">
                  <a:pos x="545" y="479"/>
                </a:cxn>
                <a:cxn ang="0">
                  <a:pos x="545" y="480"/>
                </a:cxn>
                <a:cxn ang="0">
                  <a:pos x="0" y="480"/>
                </a:cxn>
                <a:cxn ang="0">
                  <a:pos x="0" y="0"/>
                </a:cxn>
              </a:cxnLst>
              <a:rect l="0" t="0" r="r" b="b"/>
              <a:pathLst>
                <a:path w="545" h="480">
                  <a:moveTo>
                    <a:pt x="0" y="0"/>
                  </a:moveTo>
                  <a:lnTo>
                    <a:pt x="545" y="0"/>
                  </a:lnTo>
                  <a:lnTo>
                    <a:pt x="530" y="35"/>
                  </a:lnTo>
                  <a:lnTo>
                    <a:pt x="515" y="70"/>
                  </a:lnTo>
                  <a:lnTo>
                    <a:pt x="505" y="103"/>
                  </a:lnTo>
                  <a:lnTo>
                    <a:pt x="496" y="134"/>
                  </a:lnTo>
                  <a:lnTo>
                    <a:pt x="490" y="166"/>
                  </a:lnTo>
                  <a:lnTo>
                    <a:pt x="485" y="196"/>
                  </a:lnTo>
                  <a:lnTo>
                    <a:pt x="482" y="224"/>
                  </a:lnTo>
                  <a:lnTo>
                    <a:pt x="482" y="251"/>
                  </a:lnTo>
                  <a:lnTo>
                    <a:pt x="482" y="277"/>
                  </a:lnTo>
                  <a:lnTo>
                    <a:pt x="485" y="302"/>
                  </a:lnTo>
                  <a:lnTo>
                    <a:pt x="488" y="325"/>
                  </a:lnTo>
                  <a:lnTo>
                    <a:pt x="491" y="347"/>
                  </a:lnTo>
                  <a:lnTo>
                    <a:pt x="496" y="368"/>
                  </a:lnTo>
                  <a:lnTo>
                    <a:pt x="502" y="387"/>
                  </a:lnTo>
                  <a:lnTo>
                    <a:pt x="508" y="404"/>
                  </a:lnTo>
                  <a:lnTo>
                    <a:pt x="514" y="419"/>
                  </a:lnTo>
                  <a:lnTo>
                    <a:pt x="520" y="433"/>
                  </a:lnTo>
                  <a:lnTo>
                    <a:pt x="526" y="446"/>
                  </a:lnTo>
                  <a:lnTo>
                    <a:pt x="530" y="456"/>
                  </a:lnTo>
                  <a:lnTo>
                    <a:pt x="536" y="465"/>
                  </a:lnTo>
                  <a:lnTo>
                    <a:pt x="539" y="472"/>
                  </a:lnTo>
                  <a:lnTo>
                    <a:pt x="545" y="479"/>
                  </a:lnTo>
                  <a:lnTo>
                    <a:pt x="545" y="480"/>
                  </a:lnTo>
                  <a:lnTo>
                    <a:pt x="0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6" name="Freeform 202"/>
            <p:cNvSpPr>
              <a:spLocks noChangeAspect="1"/>
            </p:cNvSpPr>
            <p:nvPr userDrawn="1"/>
          </p:nvSpPr>
          <p:spPr bwMode="auto">
            <a:xfrm>
              <a:off x="4397" y="1445"/>
              <a:ext cx="552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0"/>
                </a:cxn>
                <a:cxn ang="0">
                  <a:pos x="551" y="480"/>
                </a:cxn>
                <a:cxn ang="0">
                  <a:pos x="67" y="480"/>
                </a:cxn>
                <a:cxn ang="0">
                  <a:pos x="51" y="454"/>
                </a:cxn>
                <a:cxn ang="0">
                  <a:pos x="39" y="428"/>
                </a:cxn>
                <a:cxn ang="0">
                  <a:pos x="28" y="404"/>
                </a:cxn>
                <a:cxn ang="0">
                  <a:pos x="20" y="381"/>
                </a:cxn>
                <a:cxn ang="0">
                  <a:pos x="13" y="358"/>
                </a:cxn>
                <a:cxn ang="0">
                  <a:pos x="8" y="338"/>
                </a:cxn>
                <a:cxn ang="0">
                  <a:pos x="5" y="320"/>
                </a:cxn>
                <a:cxn ang="0">
                  <a:pos x="2" y="303"/>
                </a:cxn>
                <a:cxn ang="0">
                  <a:pos x="1" y="290"/>
                </a:cxn>
                <a:cxn ang="0">
                  <a:pos x="0" y="278"/>
                </a:cxn>
                <a:cxn ang="0">
                  <a:pos x="0" y="0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552" y="0"/>
                  </a:lnTo>
                  <a:lnTo>
                    <a:pt x="551" y="480"/>
                  </a:lnTo>
                  <a:lnTo>
                    <a:pt x="67" y="480"/>
                  </a:lnTo>
                  <a:lnTo>
                    <a:pt x="51" y="454"/>
                  </a:lnTo>
                  <a:lnTo>
                    <a:pt x="39" y="428"/>
                  </a:lnTo>
                  <a:lnTo>
                    <a:pt x="28" y="404"/>
                  </a:lnTo>
                  <a:lnTo>
                    <a:pt x="20" y="381"/>
                  </a:lnTo>
                  <a:lnTo>
                    <a:pt x="13" y="358"/>
                  </a:lnTo>
                  <a:lnTo>
                    <a:pt x="8" y="338"/>
                  </a:lnTo>
                  <a:lnTo>
                    <a:pt x="5" y="320"/>
                  </a:lnTo>
                  <a:lnTo>
                    <a:pt x="2" y="303"/>
                  </a:lnTo>
                  <a:lnTo>
                    <a:pt x="1" y="290"/>
                  </a:lnTo>
                  <a:lnTo>
                    <a:pt x="0" y="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7" name="Freeform 203"/>
            <p:cNvSpPr>
              <a:spLocks noChangeAspect="1"/>
            </p:cNvSpPr>
            <p:nvPr userDrawn="1"/>
          </p:nvSpPr>
          <p:spPr bwMode="auto">
            <a:xfrm>
              <a:off x="3797" y="1445"/>
              <a:ext cx="121" cy="482"/>
            </a:xfrm>
            <a:custGeom>
              <a:avLst/>
              <a:gdLst/>
              <a:ahLst/>
              <a:cxnLst>
                <a:cxn ang="0">
                  <a:pos x="63" y="0"/>
                </a:cxn>
                <a:cxn ang="0">
                  <a:pos x="121" y="0"/>
                </a:cxn>
                <a:cxn ang="0">
                  <a:pos x="120" y="2"/>
                </a:cxn>
                <a:cxn ang="0">
                  <a:pos x="118" y="4"/>
                </a:cxn>
                <a:cxn ang="0">
                  <a:pos x="115" y="11"/>
                </a:cxn>
                <a:cxn ang="0">
                  <a:pos x="111" y="18"/>
                </a:cxn>
                <a:cxn ang="0">
                  <a:pos x="106" y="29"/>
                </a:cxn>
                <a:cxn ang="0">
                  <a:pos x="101" y="41"/>
                </a:cxn>
                <a:cxn ang="0">
                  <a:pos x="95" y="54"/>
                </a:cxn>
                <a:cxn ang="0">
                  <a:pos x="89" y="68"/>
                </a:cxn>
                <a:cxn ang="0">
                  <a:pos x="84" y="84"/>
                </a:cxn>
                <a:cxn ang="0">
                  <a:pos x="78" y="101"/>
                </a:cxn>
                <a:cxn ang="0">
                  <a:pos x="72" y="118"/>
                </a:cxn>
                <a:cxn ang="0">
                  <a:pos x="67" y="137"/>
                </a:cxn>
                <a:cxn ang="0">
                  <a:pos x="63" y="156"/>
                </a:cxn>
                <a:cxn ang="0">
                  <a:pos x="60" y="175"/>
                </a:cxn>
                <a:cxn ang="0">
                  <a:pos x="58" y="194"/>
                </a:cxn>
                <a:cxn ang="0">
                  <a:pos x="56" y="213"/>
                </a:cxn>
                <a:cxn ang="0">
                  <a:pos x="114" y="213"/>
                </a:cxn>
                <a:cxn ang="0">
                  <a:pos x="114" y="263"/>
                </a:cxn>
                <a:cxn ang="0">
                  <a:pos x="54" y="263"/>
                </a:cxn>
                <a:cxn ang="0">
                  <a:pos x="54" y="279"/>
                </a:cxn>
                <a:cxn ang="0">
                  <a:pos x="55" y="291"/>
                </a:cxn>
                <a:cxn ang="0">
                  <a:pos x="56" y="304"/>
                </a:cxn>
                <a:cxn ang="0">
                  <a:pos x="59" y="321"/>
                </a:cxn>
                <a:cxn ang="0">
                  <a:pos x="63" y="339"/>
                </a:cxn>
                <a:cxn ang="0">
                  <a:pos x="67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7" y="473"/>
                </a:cxn>
                <a:cxn ang="0">
                  <a:pos x="53" y="466"/>
                </a:cxn>
                <a:cxn ang="0">
                  <a:pos x="48" y="458"/>
                </a:cxn>
                <a:cxn ang="0">
                  <a:pos x="43" y="447"/>
                </a:cxn>
                <a:cxn ang="0">
                  <a:pos x="37" y="435"/>
                </a:cxn>
                <a:cxn ang="0">
                  <a:pos x="31" y="421"/>
                </a:cxn>
                <a:cxn ang="0">
                  <a:pos x="26" y="404"/>
                </a:cxn>
                <a:cxn ang="0">
                  <a:pos x="20" y="387"/>
                </a:cxn>
                <a:cxn ang="0">
                  <a:pos x="15" y="368"/>
                </a:cxn>
                <a:cxn ang="0">
                  <a:pos x="10" y="348"/>
                </a:cxn>
                <a:cxn ang="0">
                  <a:pos x="6" y="326"/>
                </a:cxn>
                <a:cxn ang="0">
                  <a:pos x="3" y="303"/>
                </a:cxn>
                <a:cxn ang="0">
                  <a:pos x="1" y="279"/>
                </a:cxn>
                <a:cxn ang="0">
                  <a:pos x="0" y="252"/>
                </a:cxn>
                <a:cxn ang="0">
                  <a:pos x="1" y="224"/>
                </a:cxn>
                <a:cxn ang="0">
                  <a:pos x="4" y="196"/>
                </a:cxn>
                <a:cxn ang="0">
                  <a:pos x="8" y="166"/>
                </a:cxn>
                <a:cxn ang="0">
                  <a:pos x="14" y="134"/>
                </a:cxn>
                <a:cxn ang="0">
                  <a:pos x="23" y="103"/>
                </a:cxn>
                <a:cxn ang="0">
                  <a:pos x="33" y="70"/>
                </a:cxn>
                <a:cxn ang="0">
                  <a:pos x="47" y="35"/>
                </a:cxn>
                <a:cxn ang="0">
                  <a:pos x="63" y="0"/>
                </a:cxn>
              </a:cxnLst>
              <a:rect l="0" t="0" r="r" b="b"/>
              <a:pathLst>
                <a:path w="121" h="482">
                  <a:moveTo>
                    <a:pt x="63" y="0"/>
                  </a:moveTo>
                  <a:lnTo>
                    <a:pt x="121" y="0"/>
                  </a:lnTo>
                  <a:lnTo>
                    <a:pt x="120" y="2"/>
                  </a:lnTo>
                  <a:lnTo>
                    <a:pt x="118" y="4"/>
                  </a:lnTo>
                  <a:lnTo>
                    <a:pt x="115" y="11"/>
                  </a:lnTo>
                  <a:lnTo>
                    <a:pt x="111" y="18"/>
                  </a:lnTo>
                  <a:lnTo>
                    <a:pt x="106" y="29"/>
                  </a:lnTo>
                  <a:lnTo>
                    <a:pt x="101" y="41"/>
                  </a:lnTo>
                  <a:lnTo>
                    <a:pt x="95" y="54"/>
                  </a:lnTo>
                  <a:lnTo>
                    <a:pt x="89" y="68"/>
                  </a:lnTo>
                  <a:lnTo>
                    <a:pt x="84" y="84"/>
                  </a:lnTo>
                  <a:lnTo>
                    <a:pt x="78" y="101"/>
                  </a:lnTo>
                  <a:lnTo>
                    <a:pt x="72" y="118"/>
                  </a:lnTo>
                  <a:lnTo>
                    <a:pt x="67" y="137"/>
                  </a:lnTo>
                  <a:lnTo>
                    <a:pt x="63" y="156"/>
                  </a:lnTo>
                  <a:lnTo>
                    <a:pt x="60" y="175"/>
                  </a:lnTo>
                  <a:lnTo>
                    <a:pt x="58" y="194"/>
                  </a:lnTo>
                  <a:lnTo>
                    <a:pt x="56" y="213"/>
                  </a:lnTo>
                  <a:lnTo>
                    <a:pt x="114" y="213"/>
                  </a:lnTo>
                  <a:lnTo>
                    <a:pt x="114" y="263"/>
                  </a:lnTo>
                  <a:lnTo>
                    <a:pt x="54" y="263"/>
                  </a:lnTo>
                  <a:lnTo>
                    <a:pt x="54" y="279"/>
                  </a:lnTo>
                  <a:lnTo>
                    <a:pt x="55" y="291"/>
                  </a:lnTo>
                  <a:lnTo>
                    <a:pt x="56" y="304"/>
                  </a:lnTo>
                  <a:lnTo>
                    <a:pt x="59" y="321"/>
                  </a:lnTo>
                  <a:lnTo>
                    <a:pt x="63" y="339"/>
                  </a:lnTo>
                  <a:lnTo>
                    <a:pt x="67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7" y="473"/>
                  </a:lnTo>
                  <a:lnTo>
                    <a:pt x="53" y="466"/>
                  </a:lnTo>
                  <a:lnTo>
                    <a:pt x="48" y="458"/>
                  </a:lnTo>
                  <a:lnTo>
                    <a:pt x="43" y="447"/>
                  </a:lnTo>
                  <a:lnTo>
                    <a:pt x="37" y="435"/>
                  </a:lnTo>
                  <a:lnTo>
                    <a:pt x="31" y="421"/>
                  </a:lnTo>
                  <a:lnTo>
                    <a:pt x="26" y="404"/>
                  </a:lnTo>
                  <a:lnTo>
                    <a:pt x="20" y="387"/>
                  </a:lnTo>
                  <a:lnTo>
                    <a:pt x="15" y="368"/>
                  </a:lnTo>
                  <a:lnTo>
                    <a:pt x="10" y="348"/>
                  </a:lnTo>
                  <a:lnTo>
                    <a:pt x="6" y="326"/>
                  </a:lnTo>
                  <a:lnTo>
                    <a:pt x="3" y="303"/>
                  </a:lnTo>
                  <a:lnTo>
                    <a:pt x="1" y="279"/>
                  </a:lnTo>
                  <a:lnTo>
                    <a:pt x="0" y="252"/>
                  </a:lnTo>
                  <a:lnTo>
                    <a:pt x="1" y="224"/>
                  </a:lnTo>
                  <a:lnTo>
                    <a:pt x="4" y="196"/>
                  </a:lnTo>
                  <a:lnTo>
                    <a:pt x="8" y="166"/>
                  </a:lnTo>
                  <a:lnTo>
                    <a:pt x="14" y="134"/>
                  </a:lnTo>
                  <a:lnTo>
                    <a:pt x="23" y="103"/>
                  </a:lnTo>
                  <a:lnTo>
                    <a:pt x="33" y="70"/>
                  </a:lnTo>
                  <a:lnTo>
                    <a:pt x="47" y="3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8" name="Freeform 204"/>
            <p:cNvSpPr>
              <a:spLocks noChangeAspect="1"/>
            </p:cNvSpPr>
            <p:nvPr userDrawn="1"/>
          </p:nvSpPr>
          <p:spPr bwMode="auto">
            <a:xfrm>
              <a:off x="4157" y="1445"/>
              <a:ext cx="120" cy="482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120" y="0"/>
                </a:cxn>
                <a:cxn ang="0">
                  <a:pos x="119" y="2"/>
                </a:cxn>
                <a:cxn ang="0">
                  <a:pos x="117" y="4"/>
                </a:cxn>
                <a:cxn ang="0">
                  <a:pos x="114" y="11"/>
                </a:cxn>
                <a:cxn ang="0">
                  <a:pos x="110" y="18"/>
                </a:cxn>
                <a:cxn ang="0">
                  <a:pos x="106" y="29"/>
                </a:cxn>
                <a:cxn ang="0">
                  <a:pos x="100" y="41"/>
                </a:cxn>
                <a:cxn ang="0">
                  <a:pos x="94" y="54"/>
                </a:cxn>
                <a:cxn ang="0">
                  <a:pos x="89" y="68"/>
                </a:cxn>
                <a:cxn ang="0">
                  <a:pos x="82" y="84"/>
                </a:cxn>
                <a:cxn ang="0">
                  <a:pos x="71" y="118"/>
                </a:cxn>
                <a:cxn ang="0">
                  <a:pos x="62" y="156"/>
                </a:cxn>
                <a:cxn ang="0">
                  <a:pos x="59" y="175"/>
                </a:cxn>
                <a:cxn ang="0">
                  <a:pos x="56" y="194"/>
                </a:cxn>
                <a:cxn ang="0">
                  <a:pos x="55" y="213"/>
                </a:cxn>
                <a:cxn ang="0">
                  <a:pos x="113" y="213"/>
                </a:cxn>
                <a:cxn ang="0">
                  <a:pos x="113" y="263"/>
                </a:cxn>
                <a:cxn ang="0">
                  <a:pos x="55" y="263"/>
                </a:cxn>
                <a:cxn ang="0">
                  <a:pos x="55" y="482"/>
                </a:cxn>
                <a:cxn ang="0">
                  <a:pos x="0" y="482"/>
                </a:cxn>
                <a:cxn ang="0">
                  <a:pos x="0" y="241"/>
                </a:cxn>
                <a:cxn ang="0">
                  <a:pos x="1" y="215"/>
                </a:cxn>
                <a:cxn ang="0">
                  <a:pos x="4" y="188"/>
                </a:cxn>
                <a:cxn ang="0">
                  <a:pos x="8" y="159"/>
                </a:cxn>
                <a:cxn ang="0">
                  <a:pos x="15" y="129"/>
                </a:cxn>
                <a:cxn ang="0">
                  <a:pos x="23" y="98"/>
                </a:cxn>
                <a:cxn ang="0">
                  <a:pos x="34" y="66"/>
                </a:cxn>
                <a:cxn ang="0">
                  <a:pos x="46" y="34"/>
                </a:cxn>
                <a:cxn ang="0">
                  <a:pos x="62" y="0"/>
                </a:cxn>
              </a:cxnLst>
              <a:rect l="0" t="0" r="r" b="b"/>
              <a:pathLst>
                <a:path w="120" h="482">
                  <a:moveTo>
                    <a:pt x="62" y="0"/>
                  </a:moveTo>
                  <a:lnTo>
                    <a:pt x="120" y="0"/>
                  </a:lnTo>
                  <a:lnTo>
                    <a:pt x="119" y="2"/>
                  </a:lnTo>
                  <a:lnTo>
                    <a:pt x="117" y="4"/>
                  </a:lnTo>
                  <a:lnTo>
                    <a:pt x="114" y="11"/>
                  </a:lnTo>
                  <a:lnTo>
                    <a:pt x="110" y="18"/>
                  </a:lnTo>
                  <a:lnTo>
                    <a:pt x="106" y="29"/>
                  </a:lnTo>
                  <a:lnTo>
                    <a:pt x="100" y="41"/>
                  </a:lnTo>
                  <a:lnTo>
                    <a:pt x="94" y="54"/>
                  </a:lnTo>
                  <a:lnTo>
                    <a:pt x="89" y="68"/>
                  </a:lnTo>
                  <a:lnTo>
                    <a:pt x="82" y="84"/>
                  </a:lnTo>
                  <a:lnTo>
                    <a:pt x="71" y="118"/>
                  </a:lnTo>
                  <a:lnTo>
                    <a:pt x="62" y="156"/>
                  </a:lnTo>
                  <a:lnTo>
                    <a:pt x="59" y="175"/>
                  </a:lnTo>
                  <a:lnTo>
                    <a:pt x="56" y="194"/>
                  </a:lnTo>
                  <a:lnTo>
                    <a:pt x="55" y="213"/>
                  </a:lnTo>
                  <a:lnTo>
                    <a:pt x="113" y="213"/>
                  </a:lnTo>
                  <a:lnTo>
                    <a:pt x="113" y="263"/>
                  </a:lnTo>
                  <a:lnTo>
                    <a:pt x="55" y="263"/>
                  </a:lnTo>
                  <a:lnTo>
                    <a:pt x="55" y="482"/>
                  </a:lnTo>
                  <a:lnTo>
                    <a:pt x="0" y="482"/>
                  </a:lnTo>
                  <a:lnTo>
                    <a:pt x="0" y="241"/>
                  </a:lnTo>
                  <a:lnTo>
                    <a:pt x="1" y="215"/>
                  </a:lnTo>
                  <a:lnTo>
                    <a:pt x="4" y="188"/>
                  </a:lnTo>
                  <a:lnTo>
                    <a:pt x="8" y="159"/>
                  </a:lnTo>
                  <a:lnTo>
                    <a:pt x="15" y="129"/>
                  </a:lnTo>
                  <a:lnTo>
                    <a:pt x="23" y="98"/>
                  </a:lnTo>
                  <a:lnTo>
                    <a:pt x="34" y="66"/>
                  </a:lnTo>
                  <a:lnTo>
                    <a:pt x="46" y="3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" name="Freeform 205"/>
            <p:cNvSpPr>
              <a:spLocks noChangeAspect="1"/>
            </p:cNvSpPr>
            <p:nvPr userDrawn="1"/>
          </p:nvSpPr>
          <p:spPr bwMode="auto">
            <a:xfrm>
              <a:off x="4300" y="1445"/>
              <a:ext cx="121" cy="4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" y="0"/>
                </a:cxn>
                <a:cxn ang="0">
                  <a:pos x="53" y="263"/>
                </a:cxn>
                <a:cxn ang="0">
                  <a:pos x="53" y="279"/>
                </a:cxn>
                <a:cxn ang="0">
                  <a:pos x="54" y="291"/>
                </a:cxn>
                <a:cxn ang="0">
                  <a:pos x="57" y="304"/>
                </a:cxn>
                <a:cxn ang="0">
                  <a:pos x="58" y="321"/>
                </a:cxn>
                <a:cxn ang="0">
                  <a:pos x="63" y="339"/>
                </a:cxn>
                <a:cxn ang="0">
                  <a:pos x="66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9" y="478"/>
                </a:cxn>
                <a:cxn ang="0">
                  <a:pos x="57" y="473"/>
                </a:cxn>
                <a:cxn ang="0">
                  <a:pos x="52" y="465"/>
                </a:cxn>
                <a:cxn ang="0">
                  <a:pos x="47" y="456"/>
                </a:cxn>
                <a:cxn ang="0">
                  <a:pos x="41" y="445"/>
                </a:cxn>
                <a:cxn ang="0">
                  <a:pos x="36" y="433"/>
                </a:cxn>
                <a:cxn ang="0">
                  <a:pos x="29" y="418"/>
                </a:cxn>
                <a:cxn ang="0">
                  <a:pos x="23" y="401"/>
                </a:cxn>
                <a:cxn ang="0">
                  <a:pos x="18" y="383"/>
                </a:cxn>
                <a:cxn ang="0">
                  <a:pos x="12" y="363"/>
                </a:cxn>
                <a:cxn ang="0">
                  <a:pos x="8" y="342"/>
                </a:cxn>
                <a:cxn ang="0">
                  <a:pos x="4" y="319"/>
                </a:cxn>
                <a:cxn ang="0">
                  <a:pos x="1" y="294"/>
                </a:cxn>
                <a:cxn ang="0">
                  <a:pos x="0" y="268"/>
                </a:cxn>
                <a:cxn ang="0">
                  <a:pos x="0" y="0"/>
                </a:cxn>
              </a:cxnLst>
              <a:rect l="0" t="0" r="r" b="b"/>
              <a:pathLst>
                <a:path w="121" h="482">
                  <a:moveTo>
                    <a:pt x="0" y="0"/>
                  </a:moveTo>
                  <a:lnTo>
                    <a:pt x="53" y="0"/>
                  </a:lnTo>
                  <a:lnTo>
                    <a:pt x="53" y="263"/>
                  </a:lnTo>
                  <a:lnTo>
                    <a:pt x="53" y="279"/>
                  </a:lnTo>
                  <a:lnTo>
                    <a:pt x="54" y="291"/>
                  </a:lnTo>
                  <a:lnTo>
                    <a:pt x="57" y="304"/>
                  </a:lnTo>
                  <a:lnTo>
                    <a:pt x="58" y="321"/>
                  </a:lnTo>
                  <a:lnTo>
                    <a:pt x="63" y="339"/>
                  </a:lnTo>
                  <a:lnTo>
                    <a:pt x="66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9" y="478"/>
                  </a:lnTo>
                  <a:lnTo>
                    <a:pt x="57" y="473"/>
                  </a:lnTo>
                  <a:lnTo>
                    <a:pt x="52" y="465"/>
                  </a:lnTo>
                  <a:lnTo>
                    <a:pt x="47" y="456"/>
                  </a:lnTo>
                  <a:lnTo>
                    <a:pt x="41" y="445"/>
                  </a:lnTo>
                  <a:lnTo>
                    <a:pt x="36" y="433"/>
                  </a:lnTo>
                  <a:lnTo>
                    <a:pt x="29" y="418"/>
                  </a:lnTo>
                  <a:lnTo>
                    <a:pt x="23" y="401"/>
                  </a:lnTo>
                  <a:lnTo>
                    <a:pt x="18" y="383"/>
                  </a:lnTo>
                  <a:lnTo>
                    <a:pt x="12" y="363"/>
                  </a:lnTo>
                  <a:lnTo>
                    <a:pt x="8" y="342"/>
                  </a:lnTo>
                  <a:lnTo>
                    <a:pt x="4" y="319"/>
                  </a:lnTo>
                  <a:lnTo>
                    <a:pt x="1" y="294"/>
                  </a:lnTo>
                  <a:lnTo>
                    <a:pt x="0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" name="Rectangle 206"/>
            <p:cNvSpPr>
              <a:spLocks noChangeAspect="1" noChangeArrowheads="1"/>
            </p:cNvSpPr>
            <p:nvPr userDrawn="1"/>
          </p:nvSpPr>
          <p:spPr bwMode="auto">
            <a:xfrm>
              <a:off x="3962" y="1445"/>
              <a:ext cx="56" cy="48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1" name="Freeform 207"/>
            <p:cNvSpPr>
              <a:spLocks noChangeAspect="1"/>
            </p:cNvSpPr>
            <p:nvPr userDrawn="1"/>
          </p:nvSpPr>
          <p:spPr bwMode="auto">
            <a:xfrm>
              <a:off x="4038" y="1445"/>
              <a:ext cx="95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70" y="23"/>
                </a:cxn>
                <a:cxn ang="0">
                  <a:pos x="81" y="45"/>
                </a:cxn>
                <a:cxn ang="0">
                  <a:pos x="88" y="66"/>
                </a:cxn>
                <a:cxn ang="0">
                  <a:pos x="93" y="87"/>
                </a:cxn>
                <a:cxn ang="0">
                  <a:pos x="94" y="106"/>
                </a:cxn>
                <a:cxn ang="0">
                  <a:pos x="95" y="125"/>
                </a:cxn>
                <a:cxn ang="0">
                  <a:pos x="94" y="143"/>
                </a:cxn>
                <a:cxn ang="0">
                  <a:pos x="92" y="161"/>
                </a:cxn>
                <a:cxn ang="0">
                  <a:pos x="87" y="177"/>
                </a:cxn>
                <a:cxn ang="0">
                  <a:pos x="82" y="191"/>
                </a:cxn>
                <a:cxn ang="0">
                  <a:pos x="77" y="204"/>
                </a:cxn>
                <a:cxn ang="0">
                  <a:pos x="73" y="214"/>
                </a:cxn>
                <a:cxn ang="0">
                  <a:pos x="68" y="224"/>
                </a:cxn>
                <a:cxn ang="0">
                  <a:pos x="63" y="232"/>
                </a:cxn>
                <a:cxn ang="0">
                  <a:pos x="61" y="237"/>
                </a:cxn>
                <a:cxn ang="0">
                  <a:pos x="58" y="240"/>
                </a:cxn>
                <a:cxn ang="0">
                  <a:pos x="57" y="241"/>
                </a:cxn>
                <a:cxn ang="0">
                  <a:pos x="0" y="241"/>
                </a:cxn>
                <a:cxn ang="0">
                  <a:pos x="13" y="221"/>
                </a:cxn>
                <a:cxn ang="0">
                  <a:pos x="23" y="202"/>
                </a:cxn>
                <a:cxn ang="0">
                  <a:pos x="31" y="182"/>
                </a:cxn>
                <a:cxn ang="0">
                  <a:pos x="36" y="163"/>
                </a:cxn>
                <a:cxn ang="0">
                  <a:pos x="39" y="143"/>
                </a:cxn>
                <a:cxn ang="0">
                  <a:pos x="40" y="124"/>
                </a:cxn>
                <a:cxn ang="0">
                  <a:pos x="39" y="107"/>
                </a:cxn>
                <a:cxn ang="0">
                  <a:pos x="37" y="91"/>
                </a:cxn>
                <a:cxn ang="0">
                  <a:pos x="34" y="75"/>
                </a:cxn>
                <a:cxn ang="0">
                  <a:pos x="29" y="61"/>
                </a:cxn>
                <a:cxn ang="0">
                  <a:pos x="25" y="48"/>
                </a:cxn>
                <a:cxn ang="0">
                  <a:pos x="20" y="36"/>
                </a:cxn>
                <a:cxn ang="0">
                  <a:pos x="15" y="26"/>
                </a:cxn>
                <a:cxn ang="0">
                  <a:pos x="10" y="17"/>
                </a:cxn>
                <a:cxn ang="0">
                  <a:pos x="6" y="10"/>
                </a:cxn>
                <a:cxn ang="0">
                  <a:pos x="3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95" h="241">
                  <a:moveTo>
                    <a:pt x="0" y="0"/>
                  </a:moveTo>
                  <a:lnTo>
                    <a:pt x="57" y="0"/>
                  </a:lnTo>
                  <a:lnTo>
                    <a:pt x="70" y="23"/>
                  </a:lnTo>
                  <a:lnTo>
                    <a:pt x="81" y="45"/>
                  </a:lnTo>
                  <a:lnTo>
                    <a:pt x="88" y="66"/>
                  </a:lnTo>
                  <a:lnTo>
                    <a:pt x="93" y="87"/>
                  </a:lnTo>
                  <a:lnTo>
                    <a:pt x="94" y="106"/>
                  </a:lnTo>
                  <a:lnTo>
                    <a:pt x="95" y="125"/>
                  </a:lnTo>
                  <a:lnTo>
                    <a:pt x="94" y="143"/>
                  </a:lnTo>
                  <a:lnTo>
                    <a:pt x="92" y="161"/>
                  </a:lnTo>
                  <a:lnTo>
                    <a:pt x="87" y="177"/>
                  </a:lnTo>
                  <a:lnTo>
                    <a:pt x="82" y="191"/>
                  </a:lnTo>
                  <a:lnTo>
                    <a:pt x="77" y="204"/>
                  </a:lnTo>
                  <a:lnTo>
                    <a:pt x="73" y="214"/>
                  </a:lnTo>
                  <a:lnTo>
                    <a:pt x="68" y="224"/>
                  </a:lnTo>
                  <a:lnTo>
                    <a:pt x="63" y="232"/>
                  </a:lnTo>
                  <a:lnTo>
                    <a:pt x="61" y="237"/>
                  </a:lnTo>
                  <a:lnTo>
                    <a:pt x="58" y="240"/>
                  </a:lnTo>
                  <a:lnTo>
                    <a:pt x="57" y="241"/>
                  </a:lnTo>
                  <a:lnTo>
                    <a:pt x="0" y="241"/>
                  </a:lnTo>
                  <a:lnTo>
                    <a:pt x="13" y="221"/>
                  </a:lnTo>
                  <a:lnTo>
                    <a:pt x="23" y="202"/>
                  </a:lnTo>
                  <a:lnTo>
                    <a:pt x="31" y="182"/>
                  </a:lnTo>
                  <a:lnTo>
                    <a:pt x="36" y="163"/>
                  </a:lnTo>
                  <a:lnTo>
                    <a:pt x="39" y="143"/>
                  </a:lnTo>
                  <a:lnTo>
                    <a:pt x="40" y="124"/>
                  </a:lnTo>
                  <a:lnTo>
                    <a:pt x="39" y="107"/>
                  </a:lnTo>
                  <a:lnTo>
                    <a:pt x="37" y="91"/>
                  </a:lnTo>
                  <a:lnTo>
                    <a:pt x="34" y="75"/>
                  </a:lnTo>
                  <a:lnTo>
                    <a:pt x="29" y="61"/>
                  </a:lnTo>
                  <a:lnTo>
                    <a:pt x="25" y="48"/>
                  </a:lnTo>
                  <a:lnTo>
                    <a:pt x="20" y="36"/>
                  </a:lnTo>
                  <a:lnTo>
                    <a:pt x="15" y="26"/>
                  </a:lnTo>
                  <a:lnTo>
                    <a:pt x="10" y="17"/>
                  </a:lnTo>
                  <a:lnTo>
                    <a:pt x="6" y="10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42" name="Group 218"/>
          <p:cNvGrpSpPr>
            <a:grpSpLocks/>
          </p:cNvGrpSpPr>
          <p:nvPr/>
        </p:nvGrpSpPr>
        <p:grpSpPr bwMode="auto">
          <a:xfrm>
            <a:off x="0" y="0"/>
            <a:ext cx="8270875" cy="300038"/>
            <a:chOff x="4608" y="240"/>
            <a:chExt cx="362" cy="189"/>
          </a:xfrm>
        </p:grpSpPr>
        <p:sp>
          <p:nvSpPr>
            <p:cNvPr id="1235" name="Freeform 211"/>
            <p:cNvSpPr>
              <a:spLocks noChangeAspect="1"/>
            </p:cNvSpPr>
            <p:nvPr userDrawn="1"/>
          </p:nvSpPr>
          <p:spPr bwMode="auto">
            <a:xfrm>
              <a:off x="4608" y="240"/>
              <a:ext cx="215" cy="1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5" y="0"/>
                </a:cxn>
                <a:cxn ang="0">
                  <a:pos x="530" y="35"/>
                </a:cxn>
                <a:cxn ang="0">
                  <a:pos x="515" y="70"/>
                </a:cxn>
                <a:cxn ang="0">
                  <a:pos x="505" y="103"/>
                </a:cxn>
                <a:cxn ang="0">
                  <a:pos x="496" y="134"/>
                </a:cxn>
                <a:cxn ang="0">
                  <a:pos x="490" y="166"/>
                </a:cxn>
                <a:cxn ang="0">
                  <a:pos x="485" y="196"/>
                </a:cxn>
                <a:cxn ang="0">
                  <a:pos x="482" y="224"/>
                </a:cxn>
                <a:cxn ang="0">
                  <a:pos x="482" y="251"/>
                </a:cxn>
                <a:cxn ang="0">
                  <a:pos x="482" y="277"/>
                </a:cxn>
                <a:cxn ang="0">
                  <a:pos x="485" y="302"/>
                </a:cxn>
                <a:cxn ang="0">
                  <a:pos x="488" y="325"/>
                </a:cxn>
                <a:cxn ang="0">
                  <a:pos x="491" y="347"/>
                </a:cxn>
                <a:cxn ang="0">
                  <a:pos x="496" y="368"/>
                </a:cxn>
                <a:cxn ang="0">
                  <a:pos x="502" y="387"/>
                </a:cxn>
                <a:cxn ang="0">
                  <a:pos x="508" y="404"/>
                </a:cxn>
                <a:cxn ang="0">
                  <a:pos x="514" y="419"/>
                </a:cxn>
                <a:cxn ang="0">
                  <a:pos x="520" y="433"/>
                </a:cxn>
                <a:cxn ang="0">
                  <a:pos x="526" y="446"/>
                </a:cxn>
                <a:cxn ang="0">
                  <a:pos x="530" y="456"/>
                </a:cxn>
                <a:cxn ang="0">
                  <a:pos x="536" y="465"/>
                </a:cxn>
                <a:cxn ang="0">
                  <a:pos x="539" y="472"/>
                </a:cxn>
                <a:cxn ang="0">
                  <a:pos x="545" y="479"/>
                </a:cxn>
                <a:cxn ang="0">
                  <a:pos x="545" y="480"/>
                </a:cxn>
                <a:cxn ang="0">
                  <a:pos x="0" y="480"/>
                </a:cxn>
                <a:cxn ang="0">
                  <a:pos x="0" y="0"/>
                </a:cxn>
              </a:cxnLst>
              <a:rect l="0" t="0" r="r" b="b"/>
              <a:pathLst>
                <a:path w="545" h="480">
                  <a:moveTo>
                    <a:pt x="0" y="0"/>
                  </a:moveTo>
                  <a:lnTo>
                    <a:pt x="545" y="0"/>
                  </a:lnTo>
                  <a:lnTo>
                    <a:pt x="530" y="35"/>
                  </a:lnTo>
                  <a:lnTo>
                    <a:pt x="515" y="70"/>
                  </a:lnTo>
                  <a:lnTo>
                    <a:pt x="505" y="103"/>
                  </a:lnTo>
                  <a:lnTo>
                    <a:pt x="496" y="134"/>
                  </a:lnTo>
                  <a:lnTo>
                    <a:pt x="490" y="166"/>
                  </a:lnTo>
                  <a:lnTo>
                    <a:pt x="485" y="196"/>
                  </a:lnTo>
                  <a:lnTo>
                    <a:pt x="482" y="224"/>
                  </a:lnTo>
                  <a:lnTo>
                    <a:pt x="482" y="251"/>
                  </a:lnTo>
                  <a:lnTo>
                    <a:pt x="482" y="277"/>
                  </a:lnTo>
                  <a:lnTo>
                    <a:pt x="485" y="302"/>
                  </a:lnTo>
                  <a:lnTo>
                    <a:pt x="488" y="325"/>
                  </a:lnTo>
                  <a:lnTo>
                    <a:pt x="491" y="347"/>
                  </a:lnTo>
                  <a:lnTo>
                    <a:pt x="496" y="368"/>
                  </a:lnTo>
                  <a:lnTo>
                    <a:pt x="502" y="387"/>
                  </a:lnTo>
                  <a:lnTo>
                    <a:pt x="508" y="404"/>
                  </a:lnTo>
                  <a:lnTo>
                    <a:pt x="514" y="419"/>
                  </a:lnTo>
                  <a:lnTo>
                    <a:pt x="520" y="433"/>
                  </a:lnTo>
                  <a:lnTo>
                    <a:pt x="526" y="446"/>
                  </a:lnTo>
                  <a:lnTo>
                    <a:pt x="530" y="456"/>
                  </a:lnTo>
                  <a:lnTo>
                    <a:pt x="536" y="465"/>
                  </a:lnTo>
                  <a:lnTo>
                    <a:pt x="539" y="472"/>
                  </a:lnTo>
                  <a:lnTo>
                    <a:pt x="545" y="479"/>
                  </a:lnTo>
                  <a:lnTo>
                    <a:pt x="545" y="480"/>
                  </a:lnTo>
                  <a:lnTo>
                    <a:pt x="0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6" name="Freeform 212"/>
            <p:cNvSpPr>
              <a:spLocks noChangeAspect="1"/>
            </p:cNvSpPr>
            <p:nvPr userDrawn="1"/>
          </p:nvSpPr>
          <p:spPr bwMode="auto">
            <a:xfrm>
              <a:off x="4752" y="240"/>
              <a:ext cx="218" cy="1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0"/>
                </a:cxn>
                <a:cxn ang="0">
                  <a:pos x="551" y="480"/>
                </a:cxn>
                <a:cxn ang="0">
                  <a:pos x="67" y="480"/>
                </a:cxn>
                <a:cxn ang="0">
                  <a:pos x="51" y="454"/>
                </a:cxn>
                <a:cxn ang="0">
                  <a:pos x="39" y="428"/>
                </a:cxn>
                <a:cxn ang="0">
                  <a:pos x="28" y="404"/>
                </a:cxn>
                <a:cxn ang="0">
                  <a:pos x="20" y="381"/>
                </a:cxn>
                <a:cxn ang="0">
                  <a:pos x="13" y="358"/>
                </a:cxn>
                <a:cxn ang="0">
                  <a:pos x="8" y="338"/>
                </a:cxn>
                <a:cxn ang="0">
                  <a:pos x="5" y="320"/>
                </a:cxn>
                <a:cxn ang="0">
                  <a:pos x="2" y="303"/>
                </a:cxn>
                <a:cxn ang="0">
                  <a:pos x="1" y="290"/>
                </a:cxn>
                <a:cxn ang="0">
                  <a:pos x="0" y="278"/>
                </a:cxn>
                <a:cxn ang="0">
                  <a:pos x="0" y="0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552" y="0"/>
                  </a:lnTo>
                  <a:lnTo>
                    <a:pt x="551" y="480"/>
                  </a:lnTo>
                  <a:lnTo>
                    <a:pt x="67" y="480"/>
                  </a:lnTo>
                  <a:lnTo>
                    <a:pt x="51" y="454"/>
                  </a:lnTo>
                  <a:lnTo>
                    <a:pt x="39" y="428"/>
                  </a:lnTo>
                  <a:lnTo>
                    <a:pt x="28" y="404"/>
                  </a:lnTo>
                  <a:lnTo>
                    <a:pt x="20" y="381"/>
                  </a:lnTo>
                  <a:lnTo>
                    <a:pt x="13" y="358"/>
                  </a:lnTo>
                  <a:lnTo>
                    <a:pt x="8" y="338"/>
                  </a:lnTo>
                  <a:lnTo>
                    <a:pt x="5" y="320"/>
                  </a:lnTo>
                  <a:lnTo>
                    <a:pt x="2" y="303"/>
                  </a:lnTo>
                  <a:lnTo>
                    <a:pt x="1" y="290"/>
                  </a:lnTo>
                  <a:lnTo>
                    <a:pt x="0" y="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7" name="Picture 4" descr="C:\Users\kingherc\Desktop\svn\2013-damon-scheduler\technohour\tmp\Untitled-4.png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9890"/>
            <a:ext cx="745594" cy="28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1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20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9.tiff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5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10" Type="http://schemas.openxmlformats.org/officeDocument/2006/relationships/image" Target="../media/image24.tiff"/><Relationship Id="rId4" Type="http://schemas.openxmlformats.org/officeDocument/2006/relationships/image" Target="../media/image21.tiff"/><Relationship Id="rId9" Type="http://schemas.openxmlformats.org/officeDocument/2006/relationships/image" Target="../media/image8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ameeragarwal.github.io/blinkdb_eurosys13.pdf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ameeragarwal.github.io/mod282-agarwal.pdf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2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hyperlink" Target="http://dl.acm.org/citation.cfm?id=1060753" TargetMode="External"/><Relationship Id="rId3" Type="http://schemas.openxmlformats.org/officeDocument/2006/relationships/hyperlink" Target="https://sameeragarwal.github.io/blinkdb_eurosys13.pdf" TargetMode="External"/><Relationship Id="rId7" Type="http://schemas.openxmlformats.org/officeDocument/2006/relationships/hyperlink" Target="http://dimacs.rutgers.edu/~graham/pubs/papers/fwddecay.pdf" TargetMode="External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users.monash.edu/~mgaber/Muthu-Survey.pdf" TargetMode="External"/><Relationship Id="rId11" Type="http://schemas.openxmlformats.org/officeDocument/2006/relationships/hyperlink" Target="http://blinkdb.org/" TargetMode="External"/><Relationship Id="rId5" Type="http://schemas.openxmlformats.org/officeDocument/2006/relationships/hyperlink" Target="http://people.csail.mit.edu/matei/papers/2013/sosp_spark_streaming.pdf" TargetMode="External"/><Relationship Id="rId10" Type="http://schemas.openxmlformats.org/officeDocument/2006/relationships/hyperlink" Target="http://spark.apache.org/streaming/" TargetMode="External"/><Relationship Id="rId4" Type="http://schemas.openxmlformats.org/officeDocument/2006/relationships/hyperlink" Target="https://sameeragarwal.github.io/mod282-agarwal.pdf" TargetMode="External"/><Relationship Id="rId9" Type="http://schemas.openxmlformats.org/officeDocument/2006/relationships/hyperlink" Target="http://spark.apache.org/sql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772400" cy="1470025"/>
          </a:xfrm>
        </p:spPr>
        <p:txBody>
          <a:bodyPr/>
          <a:lstStyle/>
          <a:p>
            <a:r>
              <a:rPr lang="en-US" dirty="0"/>
              <a:t>CS422</a:t>
            </a:r>
            <a:br>
              <a:rPr lang="en-US" dirty="0"/>
            </a:br>
            <a:r>
              <a:rPr lang="en-US" dirty="0"/>
              <a:t>Database systems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85800" y="4077072"/>
            <a:ext cx="7772400" cy="1296144"/>
          </a:xfrm>
        </p:spPr>
        <p:txBody>
          <a:bodyPr anchor="b" anchorCtr="0"/>
          <a:lstStyle/>
          <a:p>
            <a:pPr algn="ctr"/>
            <a:r>
              <a:rPr lang="en-US" dirty="0"/>
              <a:t>Today: Data streams &amp; AQP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Data-Intensive Applications and Systems (DIAS) Laboratory</a:t>
            </a:r>
            <a:br>
              <a:rPr lang="en-US" sz="2400" dirty="0"/>
            </a:br>
            <a:r>
              <a:rPr lang="fr-FR" sz="2400" dirty="0"/>
              <a:t>École Polytechnique Fédérale de Lausanne</a:t>
            </a:r>
            <a:endParaRPr lang="el-GR" sz="2400" dirty="0"/>
          </a:p>
        </p:txBody>
      </p:sp>
      <p:sp>
        <p:nvSpPr>
          <p:cNvPr id="7" name="Subtitle 5"/>
          <p:cNvSpPr txBox="1">
            <a:spLocks/>
          </p:cNvSpPr>
          <p:nvPr/>
        </p:nvSpPr>
        <p:spPr bwMode="auto">
          <a:xfrm>
            <a:off x="685800" y="5589240"/>
            <a:ext cx="784664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400" kern="0" dirty="0"/>
              <a:t>Slides adapted from presentations of </a:t>
            </a:r>
            <a:r>
              <a:rPr lang="en-US" sz="2400" kern="0"/>
              <a:t>the Berkeley/MIT team</a:t>
            </a:r>
            <a:endParaRPr lang="el-GR" sz="2400" kern="0" dirty="0"/>
          </a:p>
        </p:txBody>
      </p:sp>
    </p:spTree>
    <p:extLst>
      <p:ext uri="{BB962C8B-B14F-4D97-AF65-F5344CB8AC3E}">
        <p14:creationId xmlns:p14="http://schemas.microsoft.com/office/powerpoint/2010/main" val="15035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0"/>
    </mc:Choice>
    <mc:Fallback xmlns="">
      <p:transition spd="slow" advTm="261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The Data Stream Model –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7"/>
            <a:ext cx="5122912" cy="2518143"/>
          </a:xfrm>
        </p:spPr>
        <p:txBody>
          <a:bodyPr/>
          <a:lstStyle/>
          <a:p>
            <a:r>
              <a:rPr lang="en-US" sz="2800" dirty="0">
                <a:solidFill>
                  <a:srgbClr val="A50021"/>
                </a:solidFill>
              </a:rPr>
              <a:t>Underlying signal</a:t>
            </a:r>
            <a:r>
              <a:rPr lang="en-US" sz="2800" dirty="0"/>
              <a:t>: One-dimensional array A[1</a:t>
            </a:r>
            <a:r>
              <a:rPr lang="mr-IN" sz="2800" dirty="0"/>
              <a:t>…</a:t>
            </a:r>
            <a:r>
              <a:rPr lang="en-US" sz="2800" dirty="0"/>
              <a:t>N]</a:t>
            </a:r>
          </a:p>
          <a:p>
            <a:r>
              <a:rPr lang="en-US" sz="2800" dirty="0"/>
              <a:t>Signal implicitly represented via a </a:t>
            </a:r>
            <a:r>
              <a:rPr lang="en-US" sz="2800" dirty="0">
                <a:solidFill>
                  <a:srgbClr val="A50021"/>
                </a:solidFill>
              </a:rPr>
              <a:t>stream of updates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5403759" y="1793781"/>
          <a:ext cx="3587841" cy="35102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871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16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Position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#packets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2159214850 (corresponds to </a:t>
                      </a:r>
                      <a:r>
                        <a:rPr lang="hr-H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128.179.1.2)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2159214851</a:t>
                      </a:r>
                      <a:endParaRPr lang="hr-H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2159214852 </a:t>
                      </a:r>
                      <a:endParaRPr lang="hr-HR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3406087" y="5903521"/>
          <a:ext cx="4063998" cy="37084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2031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s-I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hr-HR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128.179.1.2</a:t>
                      </a:r>
                      <a:r>
                        <a:rPr lang="is-I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,+1&gt;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7380312" y="1199458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Signal 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512" y="5796553"/>
            <a:ext cx="32265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Stream of updates</a:t>
            </a:r>
            <a:endParaRPr lang="en-US" sz="3200" dirty="0"/>
          </a:p>
        </p:txBody>
      </p:sp>
      <p:sp>
        <p:nvSpPr>
          <p:cNvPr id="5" name="Up Arrow 4"/>
          <p:cNvSpPr/>
          <p:nvPr/>
        </p:nvSpPr>
        <p:spPr>
          <a:xfrm>
            <a:off x="3882244" y="4611888"/>
            <a:ext cx="536393" cy="12594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689334" y="4912072"/>
            <a:ext cx="14611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 IP to </a:t>
            </a:r>
          </a:p>
          <a:p>
            <a:r>
              <a:rPr lang="en-US" dirty="0"/>
              <a:t>integer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23177" y="4170340"/>
            <a:ext cx="1808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/>
              <a:t>2159214850 </a:t>
            </a:r>
            <a:endParaRPr lang="en-US" dirty="0"/>
          </a:p>
        </p:txBody>
      </p:sp>
      <p:sp>
        <p:nvSpPr>
          <p:cNvPr id="12" name="Bent Arrow 11"/>
          <p:cNvSpPr/>
          <p:nvPr/>
        </p:nvSpPr>
        <p:spPr>
          <a:xfrm>
            <a:off x="3994608" y="2588521"/>
            <a:ext cx="1657512" cy="1576253"/>
          </a:xfrm>
          <a:prstGeom prst="bentArrow">
            <a:avLst>
              <a:gd name="adj1" fmla="val 17823"/>
              <a:gd name="adj2" fmla="val 19917"/>
              <a:gd name="adj3" fmla="val 20216"/>
              <a:gd name="adj4" fmla="val 216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94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601"/>
    </mc:Choice>
    <mc:Fallback xmlns="">
      <p:transition spd="slow" advTm="11560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792162"/>
          </a:xfrm>
        </p:spPr>
        <p:txBody>
          <a:bodyPr/>
          <a:lstStyle/>
          <a:p>
            <a:r>
              <a:rPr lang="en-US" sz="4000" dirty="0"/>
              <a:t>The Data Stream Model </a:t>
            </a:r>
            <a:r>
              <a:rPr lang="mr-IN" sz="4000" dirty="0"/>
              <a:t>–</a:t>
            </a:r>
            <a:r>
              <a:rPr lang="en-US" sz="4000" dirty="0"/>
              <a:t> special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Cash-register model</a:t>
            </a:r>
          </a:p>
          <a:p>
            <a:pPr lvl="1"/>
            <a:r>
              <a:rPr lang="en-US" sz="2800" dirty="0"/>
              <a:t>c[j] is always &gt;=0 (increment-only)</a:t>
            </a:r>
          </a:p>
          <a:p>
            <a:pPr lvl="1"/>
            <a:r>
              <a:rPr lang="en-US" sz="2800" dirty="0"/>
              <a:t>In many cases, c[j]=1</a:t>
            </a:r>
          </a:p>
          <a:p>
            <a:r>
              <a:rPr lang="en-US" dirty="0"/>
              <a:t>Turnstile model</a:t>
            </a:r>
          </a:p>
          <a:p>
            <a:pPr lvl="1"/>
            <a:r>
              <a:rPr lang="en-US" sz="2800" dirty="0"/>
              <a:t>Most general streaming model</a:t>
            </a:r>
          </a:p>
          <a:p>
            <a:pPr lvl="1"/>
            <a:r>
              <a:rPr lang="en-US" sz="2800" dirty="0"/>
              <a:t>c[j] can be positive or negative (increment or decrement)</a:t>
            </a:r>
          </a:p>
          <a:p>
            <a:r>
              <a:rPr lang="en-US" dirty="0"/>
              <a:t>Time-series model</a:t>
            </a:r>
          </a:p>
          <a:p>
            <a:pPr lvl="1"/>
            <a:r>
              <a:rPr lang="en-US" sz="2800" dirty="0"/>
              <a:t>j-</a:t>
            </a:r>
            <a:r>
              <a:rPr lang="en-US" sz="2800" dirty="0" err="1"/>
              <a:t>th</a:t>
            </a:r>
            <a:r>
              <a:rPr lang="en-US" sz="2800" dirty="0"/>
              <a:t> update updates A[j] (i.e., A[j]=c[j])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9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334"/>
    </mc:Choice>
    <mc:Fallback xmlns="">
      <p:transition spd="slow" advTm="11133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35280" cy="792162"/>
          </a:xfrm>
        </p:spPr>
        <p:txBody>
          <a:bodyPr/>
          <a:lstStyle/>
          <a:p>
            <a:r>
              <a:rPr lang="en-US" sz="4000" dirty="0"/>
              <a:t>The Data Stream Model </a:t>
            </a:r>
            <a:r>
              <a:rPr lang="mr-IN" sz="4000" dirty="0"/>
              <a:t>–</a:t>
            </a:r>
            <a:r>
              <a:rPr lang="en-US" sz="4000" dirty="0"/>
              <a:t> special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Cash-register model</a:t>
            </a:r>
          </a:p>
          <a:p>
            <a:r>
              <a:rPr lang="en-US" dirty="0"/>
              <a:t>Turnstile model</a:t>
            </a:r>
          </a:p>
          <a:p>
            <a:r>
              <a:rPr lang="en-US" dirty="0"/>
              <a:t>Time-series model</a:t>
            </a:r>
          </a:p>
          <a:p>
            <a:endParaRPr lang="en-US" dirty="0"/>
          </a:p>
          <a:p>
            <a:r>
              <a:rPr lang="en-US" dirty="0"/>
              <a:t>Difficulty varies depending on the model &amp; problem</a:t>
            </a:r>
          </a:p>
          <a:p>
            <a:pPr lvl="1"/>
            <a:r>
              <a:rPr lang="en-US" sz="2800" dirty="0"/>
              <a:t>E.g., min/max in time-series Vs turnstile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4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64"/>
    </mc:Choice>
    <mc:Fallback xmlns="">
      <p:transition spd="slow" advTm="2236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facets of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3289919"/>
          </a:xfrm>
        </p:spPr>
        <p:txBody>
          <a:bodyPr numCol="2"/>
          <a:lstStyle/>
          <a:p>
            <a:pPr marL="0" indent="0" algn="ctr">
              <a:buNone/>
            </a:pPr>
            <a:r>
              <a:rPr lang="en-US" b="1" u="sng" dirty="0"/>
              <a:t>DATA</a:t>
            </a:r>
          </a:p>
          <a:p>
            <a:endParaRPr lang="en-US" dirty="0"/>
          </a:p>
          <a:p>
            <a:r>
              <a:rPr lang="en-US" dirty="0"/>
              <a:t>Too much data</a:t>
            </a:r>
          </a:p>
          <a:p>
            <a:pPr lvl="1"/>
            <a:r>
              <a:rPr lang="en-US" sz="3200" dirty="0"/>
              <a:t>Velocity</a:t>
            </a:r>
          </a:p>
          <a:p>
            <a:pPr lvl="1"/>
            <a:r>
              <a:rPr lang="en-US" sz="3200" dirty="0"/>
              <a:t>Dimensions</a:t>
            </a:r>
            <a:endParaRPr lang="en-US" sz="3600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u="sng" dirty="0"/>
              <a:t>TIME</a:t>
            </a:r>
          </a:p>
          <a:p>
            <a:pPr marL="0" indent="0" algn="ctr">
              <a:buNone/>
            </a:pPr>
            <a:endParaRPr lang="en-US" b="1" u="sng" dirty="0"/>
          </a:p>
          <a:p>
            <a:r>
              <a:rPr lang="en-US" dirty="0"/>
              <a:t>Interested only for parts of the stream</a:t>
            </a:r>
          </a:p>
          <a:p>
            <a:r>
              <a:rPr lang="en-US" dirty="0"/>
              <a:t>Need to expire old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96170" y="4892045"/>
            <a:ext cx="65516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/>
              <a:t>Solutions of </a:t>
            </a:r>
            <a:r>
              <a:rPr lang="en-US" sz="4000" dirty="0">
                <a:solidFill>
                  <a:srgbClr val="A50021"/>
                </a:solidFill>
              </a:rPr>
              <a:t>small space/small </a:t>
            </a:r>
            <a:br>
              <a:rPr lang="en-US" sz="4000" dirty="0">
                <a:solidFill>
                  <a:srgbClr val="A50021"/>
                </a:solidFill>
              </a:rPr>
            </a:br>
            <a:r>
              <a:rPr lang="en-US" sz="4000" dirty="0">
                <a:solidFill>
                  <a:srgbClr val="A50021"/>
                </a:solidFill>
              </a:rPr>
              <a:t>computational complexity</a:t>
            </a:r>
          </a:p>
        </p:txBody>
      </p:sp>
    </p:spTree>
    <p:extLst>
      <p:ext uri="{BB962C8B-B14F-4D97-AF65-F5344CB8AC3E}">
        <p14:creationId xmlns:p14="http://schemas.microsoft.com/office/powerpoint/2010/main" val="333668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58"/>
    </mc:Choice>
    <mc:Fallback xmlns="">
      <p:transition spd="slow" advTm="9005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facet of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78421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IP network signals</a:t>
            </a:r>
          </a:p>
          <a:p>
            <a:r>
              <a:rPr lang="en-US" dirty="0"/>
              <a:t>Number of active flows per source-IP address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32</a:t>
            </a:r>
            <a:r>
              <a:rPr lang="en-US" dirty="0"/>
              <a:t> sized array: increment &amp; decrement (~16 GB)</a:t>
            </a:r>
          </a:p>
          <a:p>
            <a:r>
              <a:rPr lang="en-US" dirty="0"/>
              <a:t>Number of packets exchanged between any two IP addresses </a:t>
            </a:r>
            <a:r>
              <a:rPr lang="en-US" b="1" dirty="0"/>
              <a:t>during the day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64</a:t>
            </a:r>
            <a:r>
              <a:rPr lang="en-US" dirty="0"/>
              <a:t> sized array: increment only (64 EB!)</a:t>
            </a:r>
          </a:p>
          <a:p>
            <a:r>
              <a:rPr lang="en-US" dirty="0"/>
              <a:t>Number of packets sent by each IP </a:t>
            </a:r>
            <a:r>
              <a:rPr lang="en-US" b="1" dirty="0"/>
              <a:t>in the last hour</a:t>
            </a:r>
            <a:r>
              <a:rPr lang="en-US" dirty="0"/>
              <a:t> (???)</a:t>
            </a:r>
          </a:p>
          <a:p>
            <a:pPr lvl="1"/>
            <a:r>
              <a:rPr lang="en-US" dirty="0"/>
              <a:t>2</a:t>
            </a:r>
            <a:r>
              <a:rPr lang="en-US" baseline="30000" dirty="0"/>
              <a:t>32</a:t>
            </a:r>
            <a:r>
              <a:rPr lang="en-US" dirty="0"/>
              <a:t> sized array, </a:t>
            </a:r>
            <a:r>
              <a:rPr lang="en-US" dirty="0">
                <a:solidFill>
                  <a:srgbClr val="A50021"/>
                </a:solidFill>
              </a:rPr>
              <a:t>sliding window</a:t>
            </a:r>
            <a:endParaRPr lang="en-US" b="1" dirty="0">
              <a:solidFill>
                <a:srgbClr val="A50021"/>
              </a:solidFill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5" name="Group 3255"/>
          <p:cNvGrpSpPr>
            <a:grpSpLocks/>
          </p:cNvGrpSpPr>
          <p:nvPr/>
        </p:nvGrpSpPr>
        <p:grpSpPr bwMode="auto">
          <a:xfrm>
            <a:off x="2664349" y="1274763"/>
            <a:ext cx="6372147" cy="995449"/>
            <a:chOff x="-703" y="1040"/>
            <a:chExt cx="7322" cy="2418"/>
          </a:xfrm>
        </p:grpSpPr>
        <p:sp>
          <p:nvSpPr>
            <p:cNvPr id="6" name="Text Box 3256"/>
            <p:cNvSpPr txBox="1">
              <a:spLocks noChangeArrowheads="1"/>
            </p:cNvSpPr>
            <p:nvPr/>
          </p:nvSpPr>
          <p:spPr bwMode="auto">
            <a:xfrm>
              <a:off x="-703" y="1215"/>
              <a:ext cx="7101" cy="22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l" eaLnBrk="1" hangingPunct="1"/>
              <a:r>
                <a:rPr lang="en-US" altLang="x-none" sz="1800" b="1" dirty="0">
                  <a:latin typeface="Times New Roman" charset="0"/>
                </a:rPr>
                <a:t>    Source        Destination </a:t>
              </a:r>
              <a:r>
                <a:rPr lang="en-US" altLang="x-none" sz="1800" dirty="0">
                  <a:latin typeface="Times New Roman" charset="0"/>
                </a:rPr>
                <a:t>       </a:t>
              </a:r>
              <a:r>
                <a:rPr lang="en-US" altLang="x-none" sz="1800" b="1" dirty="0">
                  <a:latin typeface="Times New Roman" charset="0"/>
                </a:rPr>
                <a:t>Time         Protocol    Data</a:t>
              </a:r>
            </a:p>
            <a:p>
              <a:pPr algn="l" eaLnBrk="1" hangingPunct="1"/>
              <a:r>
                <a:rPr lang="en-US" altLang="x-none" sz="1800" dirty="0">
                  <a:latin typeface="Times New Roman" charset="0"/>
                </a:rPr>
                <a:t>    10.1.0.2         16.2.3.7          1992191        http            …..</a:t>
              </a:r>
            </a:p>
            <a:p>
              <a:pPr algn="l" eaLnBrk="1" hangingPunct="1"/>
              <a:endParaRPr lang="en-US" altLang="x-none" sz="1800" dirty="0">
                <a:latin typeface="Times New Roman" charset="0"/>
              </a:endParaRPr>
            </a:p>
          </p:txBody>
        </p:sp>
        <p:sp>
          <p:nvSpPr>
            <p:cNvPr id="7" name="Rectangle 3257"/>
            <p:cNvSpPr>
              <a:spLocks noChangeArrowheads="1"/>
            </p:cNvSpPr>
            <p:nvPr/>
          </p:nvSpPr>
          <p:spPr bwMode="auto">
            <a:xfrm>
              <a:off x="-415" y="1056"/>
              <a:ext cx="7034" cy="163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eaLnBrk="1" hangingPunct="1"/>
              <a:endParaRPr lang="el-GR" altLang="x-none" sz="3200"/>
            </a:p>
          </p:txBody>
        </p:sp>
        <p:sp>
          <p:nvSpPr>
            <p:cNvPr id="8" name="Line 3258"/>
            <p:cNvSpPr>
              <a:spLocks noChangeShapeType="1"/>
            </p:cNvSpPr>
            <p:nvPr/>
          </p:nvSpPr>
          <p:spPr bwMode="auto">
            <a:xfrm>
              <a:off x="-410" y="1891"/>
              <a:ext cx="7018" cy="10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9" name="Line 3259"/>
            <p:cNvSpPr>
              <a:spLocks noChangeShapeType="1"/>
            </p:cNvSpPr>
            <p:nvPr/>
          </p:nvSpPr>
          <p:spPr bwMode="auto">
            <a:xfrm>
              <a:off x="3761" y="1064"/>
              <a:ext cx="0" cy="16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0" name="Line 3260"/>
            <p:cNvSpPr>
              <a:spLocks noChangeShapeType="1"/>
            </p:cNvSpPr>
            <p:nvPr/>
          </p:nvSpPr>
          <p:spPr bwMode="auto">
            <a:xfrm>
              <a:off x="2408" y="1056"/>
              <a:ext cx="0" cy="16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1" name="Line 3261"/>
            <p:cNvSpPr>
              <a:spLocks noChangeShapeType="1"/>
            </p:cNvSpPr>
            <p:nvPr/>
          </p:nvSpPr>
          <p:spPr bwMode="auto">
            <a:xfrm>
              <a:off x="5015" y="1040"/>
              <a:ext cx="0" cy="16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  <p:sp>
          <p:nvSpPr>
            <p:cNvPr id="12" name="Line 3262"/>
            <p:cNvSpPr>
              <a:spLocks noChangeShapeType="1"/>
            </p:cNvSpPr>
            <p:nvPr/>
          </p:nvSpPr>
          <p:spPr bwMode="auto">
            <a:xfrm>
              <a:off x="826" y="1064"/>
              <a:ext cx="0" cy="16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2800"/>
            </a:p>
          </p:txBody>
        </p: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339725" y="1352550"/>
            <a:ext cx="26336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Comic Sans MS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Comic Sans MS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Comic Sans MS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Comic Sans MS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Comic Sans M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omic Sans MS" charset="0"/>
              </a:defRPr>
            </a:lvl9pPr>
          </a:lstStyle>
          <a:p>
            <a:pPr eaLnBrk="1" hangingPunct="1"/>
            <a:r>
              <a:rPr lang="en-US" altLang="x-none" sz="2400" dirty="0"/>
              <a:t>Stream of items:</a:t>
            </a:r>
            <a:endParaRPr lang="el-GR" altLang="x-none" sz="2400" dirty="0"/>
          </a:p>
        </p:txBody>
      </p:sp>
    </p:spTree>
    <p:extLst>
      <p:ext uri="{BB962C8B-B14F-4D97-AF65-F5344CB8AC3E}">
        <p14:creationId xmlns:p14="http://schemas.microsoft.com/office/powerpoint/2010/main" val="1337868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978896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Queries: </a:t>
            </a:r>
            <a:r>
              <a:rPr lang="en-US" dirty="0">
                <a:solidFill>
                  <a:srgbClr val="A50021"/>
                </a:solidFill>
              </a:rPr>
              <a:t>Continuous</a:t>
            </a:r>
          </a:p>
          <a:p>
            <a:r>
              <a:rPr lang="en-US" dirty="0"/>
              <a:t>Defining the query range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Landmark window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Fixed windows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Sliding window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Decay model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283968" y="2780928"/>
            <a:ext cx="2736304" cy="432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facet of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23928" y="2780928"/>
            <a:ext cx="36004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139952" y="3068960"/>
            <a:ext cx="3024336" cy="0"/>
          </a:xfrm>
          <a:prstGeom prst="straightConnector1">
            <a:avLst/>
          </a:prstGeom>
          <a:ln w="412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283968" y="2780928"/>
            <a:ext cx="0" cy="43204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64288" y="2838127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64288" y="4616947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4283968" y="4581128"/>
            <a:ext cx="1008112" cy="432048"/>
            <a:chOff x="4283968" y="3672681"/>
            <a:chExt cx="1008112" cy="432048"/>
          </a:xfrm>
        </p:grpSpPr>
        <p:sp>
          <p:nvSpPr>
            <p:cNvPr id="49" name="Rectangle 48"/>
            <p:cNvSpPr/>
            <p:nvPr/>
          </p:nvSpPr>
          <p:spPr>
            <a:xfrm>
              <a:off x="4283968" y="3672681"/>
              <a:ext cx="1008112" cy="432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4283968" y="3672681"/>
              <a:ext cx="0" cy="432048"/>
            </a:xfrm>
            <a:prstGeom prst="line">
              <a:avLst/>
            </a:prstGeom>
            <a:ln w="444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Straight Arrow Connector 8"/>
          <p:cNvCxnSpPr/>
          <p:nvPr/>
        </p:nvCxnSpPr>
        <p:spPr>
          <a:xfrm>
            <a:off x="4139952" y="4869160"/>
            <a:ext cx="3024336" cy="0"/>
          </a:xfrm>
          <a:prstGeom prst="straightConnector1">
            <a:avLst/>
          </a:prstGeom>
          <a:ln w="412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4283968" y="5862464"/>
            <a:ext cx="2736304" cy="432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7164288" y="5919663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020271" y="5581345"/>
            <a:ext cx="162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3"/>
                </a:solidFill>
              </a:rPr>
              <a:t>importance</a:t>
            </a:r>
          </a:p>
        </p:txBody>
      </p:sp>
      <p:sp>
        <p:nvSpPr>
          <p:cNvPr id="60" name="Right Triangle 59"/>
          <p:cNvSpPr/>
          <p:nvPr/>
        </p:nvSpPr>
        <p:spPr>
          <a:xfrm flipH="1">
            <a:off x="4265075" y="5647491"/>
            <a:ext cx="2755196" cy="486621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923928" y="5519859"/>
            <a:ext cx="360040" cy="7746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4139952" y="6150496"/>
            <a:ext cx="3024336" cy="0"/>
          </a:xfrm>
          <a:prstGeom prst="straightConnector1">
            <a:avLst/>
          </a:prstGeom>
          <a:ln w="412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283968" y="5862464"/>
            <a:ext cx="0" cy="43204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DF03598-F1E9-5B42-B287-22BAF05E01E9}"/>
              </a:ext>
            </a:extLst>
          </p:cNvPr>
          <p:cNvSpPr/>
          <p:nvPr/>
        </p:nvSpPr>
        <p:spPr>
          <a:xfrm>
            <a:off x="3923928" y="3600118"/>
            <a:ext cx="36004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F65C16-8DCD-7E40-BEA0-8E943B3FB789}"/>
              </a:ext>
            </a:extLst>
          </p:cNvPr>
          <p:cNvSpPr txBox="1"/>
          <p:nvPr/>
        </p:nvSpPr>
        <p:spPr>
          <a:xfrm>
            <a:off x="7164288" y="3657317"/>
            <a:ext cx="756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time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243B296-40A3-D749-82AD-CD927628839A}"/>
              </a:ext>
            </a:extLst>
          </p:cNvPr>
          <p:cNvSpPr/>
          <p:nvPr/>
        </p:nvSpPr>
        <p:spPr>
          <a:xfrm>
            <a:off x="4283968" y="3679715"/>
            <a:ext cx="1008112" cy="432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284A526-14E3-364D-9368-2638B9FD4631}"/>
              </a:ext>
            </a:extLst>
          </p:cNvPr>
          <p:cNvCxnSpPr/>
          <p:nvPr/>
        </p:nvCxnSpPr>
        <p:spPr>
          <a:xfrm>
            <a:off x="4283968" y="3679715"/>
            <a:ext cx="0" cy="43204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727BA50-7F84-2B44-9320-DA1A9BEBE989}"/>
              </a:ext>
            </a:extLst>
          </p:cNvPr>
          <p:cNvSpPr/>
          <p:nvPr/>
        </p:nvSpPr>
        <p:spPr>
          <a:xfrm>
            <a:off x="5292080" y="3679715"/>
            <a:ext cx="1008112" cy="4320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635AF5B-A215-CF41-95ED-559F0C055609}"/>
              </a:ext>
            </a:extLst>
          </p:cNvPr>
          <p:cNvCxnSpPr/>
          <p:nvPr/>
        </p:nvCxnSpPr>
        <p:spPr>
          <a:xfrm>
            <a:off x="5292080" y="3679715"/>
            <a:ext cx="0" cy="43204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7B82312-256F-B34A-B111-135E47E0AEC0}"/>
              </a:ext>
            </a:extLst>
          </p:cNvPr>
          <p:cNvSpPr/>
          <p:nvPr/>
        </p:nvSpPr>
        <p:spPr>
          <a:xfrm>
            <a:off x="3905035" y="3679231"/>
            <a:ext cx="36004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3E2BE43-9CD6-E548-8B70-074677A35FEF}"/>
              </a:ext>
            </a:extLst>
          </p:cNvPr>
          <p:cNvCxnSpPr/>
          <p:nvPr/>
        </p:nvCxnSpPr>
        <p:spPr>
          <a:xfrm>
            <a:off x="4139952" y="3888150"/>
            <a:ext cx="3024336" cy="0"/>
          </a:xfrm>
          <a:prstGeom prst="straightConnector1">
            <a:avLst/>
          </a:prstGeom>
          <a:ln w="412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3361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42"/>
    </mc:Choice>
    <mc:Fallback xmlns="">
      <p:transition spd="slow" advTm="237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7 L 0.18906 3.7037E-7 " pathEditMode="relative" rAng="0" ptsTypes="AA">
                                      <p:cBhvr>
                                        <p:cTn id="40" dur="5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3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3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3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51" grpId="0" animBg="1" autoUpdateAnimBg="0"/>
      <p:bldP spid="60" grpId="0" animBg="1"/>
      <p:bldP spid="31" grpId="0" animBg="1" autoUpdateAnimBg="0"/>
      <p:bldP spid="33" grpId="0" animBg="1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Measuring time</a:t>
            </a:r>
          </a:p>
          <a:p>
            <a:pPr lvl="1"/>
            <a:r>
              <a:rPr lang="en-US" sz="3200" dirty="0"/>
              <a:t>Wall-clock time (time-based definition)</a:t>
            </a:r>
          </a:p>
          <a:p>
            <a:pPr lvl="2"/>
            <a:r>
              <a:rPr lang="en-US" sz="2800" dirty="0"/>
              <a:t>All updates since 13:32:00</a:t>
            </a:r>
          </a:p>
          <a:p>
            <a:pPr lvl="2"/>
            <a:r>
              <a:rPr lang="en-US" sz="2800" dirty="0"/>
              <a:t>[current time </a:t>
            </a:r>
            <a:r>
              <a:rPr lang="mr-IN" sz="2800" dirty="0"/>
              <a:t>–</a:t>
            </a:r>
            <a:r>
              <a:rPr lang="en-US" sz="2800" dirty="0"/>
              <a:t> 100 seconds, current time]</a:t>
            </a:r>
          </a:p>
          <a:p>
            <a:pPr lvl="2"/>
            <a:r>
              <a:rPr lang="en-US" sz="2800" dirty="0"/>
              <a:t>Event time vs processing time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/>
              <a:t>Number of updates (event-based definition)</a:t>
            </a:r>
          </a:p>
          <a:p>
            <a:pPr lvl="2"/>
            <a:r>
              <a:rPr lang="en-US" sz="2800" dirty="0"/>
              <a:t>Last 1000 updates</a:t>
            </a:r>
          </a:p>
          <a:p>
            <a:pPr lvl="2"/>
            <a:r>
              <a:rPr lang="en-US" sz="2800" dirty="0"/>
              <a:t>Also called count-based, arrival-based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facet of time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82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270"/>
    </mc:Choice>
    <mc:Fallback xmlns="">
      <p:transition spd="slow" advTm="7627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E96BE-6C7B-3048-9E88-F9BF8D448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choices to handle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C3F2D-F7A2-1943-ADDF-566126AD6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Scale-out to handle real-time requirements</a:t>
            </a:r>
          </a:p>
          <a:p>
            <a:pPr lvl="1"/>
            <a:r>
              <a:rPr lang="en-US" sz="2800" dirty="0"/>
              <a:t>Add more machines</a:t>
            </a:r>
          </a:p>
          <a:p>
            <a:pPr lvl="1"/>
            <a:r>
              <a:rPr lang="en-US" sz="2800" dirty="0"/>
              <a:t>Programming model to ease</a:t>
            </a:r>
          </a:p>
          <a:p>
            <a:pPr lvl="2"/>
            <a:r>
              <a:rPr lang="en-US" sz="2800" dirty="0"/>
              <a:t>Expressing user requirements</a:t>
            </a:r>
          </a:p>
          <a:p>
            <a:pPr lvl="2"/>
            <a:r>
              <a:rPr lang="en-US" sz="2800" dirty="0"/>
              <a:t>Distributing the stream and computations</a:t>
            </a:r>
          </a:p>
          <a:p>
            <a:pPr lvl="1"/>
            <a:endParaRPr lang="en-US" dirty="0"/>
          </a:p>
          <a:p>
            <a:r>
              <a:rPr lang="en-US" dirty="0"/>
              <a:t>The </a:t>
            </a:r>
            <a:r>
              <a:rPr lang="en-US" i="1" dirty="0"/>
              <a:t>poor man’s </a:t>
            </a:r>
            <a:r>
              <a:rPr lang="en-US" dirty="0"/>
              <a:t>approach*</a:t>
            </a:r>
          </a:p>
          <a:p>
            <a:pPr lvl="1"/>
            <a:r>
              <a:rPr lang="en-US" sz="2800" dirty="0"/>
              <a:t>Summarize the stream</a:t>
            </a:r>
          </a:p>
          <a:p>
            <a:pPr lvl="1"/>
            <a:r>
              <a:rPr lang="en-US" sz="2800" dirty="0"/>
              <a:t>Approximate user requirements</a:t>
            </a:r>
          </a:p>
          <a:p>
            <a:pPr marL="57150" indent="0">
              <a:buNone/>
            </a:pPr>
            <a:endParaRPr lang="en-US" sz="1400" dirty="0"/>
          </a:p>
          <a:p>
            <a:pPr marL="57150" indent="0">
              <a:buNone/>
            </a:pPr>
            <a:r>
              <a:rPr lang="en-US" sz="2800" dirty="0"/>
              <a:t>* Rich companies also use this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8077B-C1DA-474A-99C0-64DA45474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CC8CE4-7805-D242-AC59-CC8CA636FC3E}"/>
              </a:ext>
            </a:extLst>
          </p:cNvPr>
          <p:cNvSpPr/>
          <p:nvPr/>
        </p:nvSpPr>
        <p:spPr>
          <a:xfrm>
            <a:off x="-36512" y="5666184"/>
            <a:ext cx="9144000" cy="1219200"/>
          </a:xfrm>
          <a:prstGeom prst="roundRect">
            <a:avLst>
              <a:gd name="adj" fmla="val 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Sometimes, combination of both!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386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661"/>
    </mc:Choice>
    <mc:Fallback xmlns="">
      <p:transition spd="slow" advTm="1446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2C4F-2561-BB44-862F-CCBFEB6C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Scaling-out platforms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2EF1A-95ED-D448-8A5C-2F44080AD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Necessary when exact results are needed</a:t>
            </a:r>
          </a:p>
          <a:p>
            <a:pPr lvl="1"/>
            <a:r>
              <a:rPr lang="en-US" dirty="0"/>
              <a:t>Banks, medical sensors, Industry 4.0</a:t>
            </a:r>
          </a:p>
          <a:p>
            <a:r>
              <a:rPr lang="en-US" dirty="0"/>
              <a:t>Typically comes with a hefty price tag</a:t>
            </a:r>
          </a:p>
          <a:p>
            <a:r>
              <a:rPr lang="en-US" dirty="0"/>
              <a:t>Several platforms</a:t>
            </a:r>
          </a:p>
          <a:p>
            <a:pPr lvl="1"/>
            <a:r>
              <a:rPr lang="en-US" sz="2800" dirty="0"/>
              <a:t>Spark Streaming</a:t>
            </a:r>
          </a:p>
          <a:p>
            <a:pPr lvl="1"/>
            <a:r>
              <a:rPr lang="en-US" sz="2800" dirty="0"/>
              <a:t>Twitter: Storm </a:t>
            </a:r>
            <a:r>
              <a:rPr lang="en-US" sz="2800" dirty="0">
                <a:sym typeface="Wingdings" pitchFamily="2" charset="2"/>
              </a:rPr>
              <a:t> Heron</a:t>
            </a:r>
          </a:p>
          <a:p>
            <a:pPr lvl="1"/>
            <a:r>
              <a:rPr lang="en-US" sz="2800" dirty="0">
                <a:sym typeface="Wingdings" pitchFamily="2" charset="2"/>
              </a:rPr>
              <a:t>Apache </a:t>
            </a:r>
            <a:r>
              <a:rPr lang="en-US" sz="2800" dirty="0" err="1">
                <a:sym typeface="Wingdings" pitchFamily="2" charset="2"/>
              </a:rPr>
              <a:t>Flink</a:t>
            </a:r>
            <a:endParaRPr lang="en-US" sz="2800" dirty="0">
              <a:sym typeface="Wingdings" pitchFamily="2" charset="2"/>
            </a:endParaRPr>
          </a:p>
          <a:p>
            <a:pPr lvl="1"/>
            <a:r>
              <a:rPr lang="en-US" sz="2800" dirty="0">
                <a:sym typeface="Wingdings" pitchFamily="2" charset="2"/>
              </a:rPr>
              <a:t>Apache Kafka</a:t>
            </a:r>
            <a:endParaRPr lang="en-US" sz="2800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F0458B-12B9-3D46-B4DD-4D60601D7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932A1-0279-D847-B335-7EE35B633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082" y="5922640"/>
            <a:ext cx="1883212" cy="560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9F2575-097C-B144-B533-DDF1B54774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028" y="5667711"/>
            <a:ext cx="2607444" cy="1261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43107C-A566-9149-986C-7879C7C1A0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500" y="5709403"/>
            <a:ext cx="2732410" cy="10716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097FEF-C529-F242-BD21-D01765092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5931158"/>
            <a:ext cx="1638300" cy="571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0915B4-8D0F-0440-9ADB-F4A3798BE2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6636" y="3940511"/>
            <a:ext cx="2540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6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214"/>
    </mc:Choice>
    <mc:Fallback xmlns="">
      <p:transition spd="slow" advTm="9721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792162"/>
          </a:xfrm>
        </p:spPr>
        <p:txBody>
          <a:bodyPr/>
          <a:lstStyle/>
          <a:p>
            <a:r>
              <a:rPr lang="en-US" dirty="0"/>
              <a:t>The Spark Unified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752"/>
            <a:ext cx="9144000" cy="517340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446856" y="26064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kern="0" dirty="0"/>
              <a:t>The Spark </a:t>
            </a:r>
            <a:r>
              <a:rPr lang="en-US" u="sng" kern="0" dirty="0"/>
              <a:t>Unified</a:t>
            </a:r>
            <a:r>
              <a:rPr lang="en-US" kern="0" dirty="0"/>
              <a:t> Stack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23728" y="1700808"/>
            <a:ext cx="1152128" cy="1728192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3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Previous weeks</a:t>
            </a:r>
          </a:p>
          <a:p>
            <a:r>
              <a:rPr lang="en-US" dirty="0"/>
              <a:t>Big Data infrastructures &amp; architectural choices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This week</a:t>
            </a:r>
            <a:endParaRPr lang="en-US" dirty="0"/>
          </a:p>
          <a:p>
            <a:r>
              <a:rPr lang="en-US" dirty="0"/>
              <a:t>Data stream processing</a:t>
            </a:r>
          </a:p>
          <a:p>
            <a:r>
              <a:rPr lang="en-US" dirty="0"/>
              <a:t>Approximate query processing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7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72"/>
    </mc:Choice>
    <mc:Fallback xmlns="">
      <p:transition spd="slow" advTm="7057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4BEB1-C18E-B24C-9AF2-8848D6957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99315-8076-0841-8D63-82991244E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0614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Up to now</a:t>
            </a:r>
          </a:p>
          <a:p>
            <a:pPr lvl="1"/>
            <a:r>
              <a:rPr lang="en-US" dirty="0"/>
              <a:t>Data pre-existed in DFS</a:t>
            </a:r>
          </a:p>
          <a:p>
            <a:pPr lvl="1"/>
            <a:r>
              <a:rPr lang="en-US" dirty="0"/>
              <a:t>Analyzed in batch</a:t>
            </a:r>
          </a:p>
          <a:p>
            <a:endParaRPr lang="en-US" dirty="0"/>
          </a:p>
          <a:p>
            <a:r>
              <a:rPr lang="en-US" dirty="0"/>
              <a:t>Real-time analysis of big data</a:t>
            </a:r>
          </a:p>
          <a:p>
            <a:pPr lvl="1"/>
            <a:r>
              <a:rPr lang="en-US" dirty="0"/>
              <a:t>Process data </a:t>
            </a:r>
            <a:r>
              <a:rPr lang="en-US" i="1" dirty="0"/>
              <a:t>as soon as </a:t>
            </a:r>
            <a:r>
              <a:rPr lang="en-US" dirty="0"/>
              <a:t>it arrives, take action immediately</a:t>
            </a:r>
          </a:p>
          <a:p>
            <a:pPr lvl="1"/>
            <a:r>
              <a:rPr lang="en-US" dirty="0"/>
              <a:t>Continuous queries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07A83-1F40-7D44-B6AE-A8BB23360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693C5-D94D-274D-9EFD-066C79AB8724}"/>
              </a:ext>
            </a:extLst>
          </p:cNvPr>
          <p:cNvSpPr txBox="1"/>
          <p:nvPr/>
        </p:nvSpPr>
        <p:spPr>
          <a:xfrm>
            <a:off x="5148064" y="2348880"/>
            <a:ext cx="2343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One-shot queries</a:t>
            </a:r>
          </a:p>
          <a:p>
            <a:r>
              <a:rPr lang="en-US" dirty="0"/>
              <a:t>over stored data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642AB07D-631D-CD44-853B-A85FE88F0BC6}"/>
              </a:ext>
            </a:extLst>
          </p:cNvPr>
          <p:cNvSpPr/>
          <p:nvPr/>
        </p:nvSpPr>
        <p:spPr>
          <a:xfrm>
            <a:off x="4572000" y="2348880"/>
            <a:ext cx="576064" cy="864096"/>
          </a:xfrm>
          <a:prstGeom prst="rightBrace">
            <a:avLst>
              <a:gd name="adj1" fmla="val 37500"/>
              <a:gd name="adj2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2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635"/>
    </mc:Choice>
    <mc:Fallback xmlns="">
      <p:transition spd="slow" advTm="71635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 from the platform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Programming model</a:t>
            </a:r>
          </a:p>
          <a:p>
            <a:pPr lvl="1"/>
            <a:r>
              <a:rPr lang="en-US" sz="2800" dirty="0">
                <a:solidFill>
                  <a:srgbClr val="6F2529"/>
                </a:solidFill>
              </a:rPr>
              <a:t>U</a:t>
            </a:r>
            <a:r>
              <a:rPr lang="en-US" sz="2800" dirty="0"/>
              <a:t>tilize commodity clusters for scalable processing</a:t>
            </a:r>
            <a:endParaRPr lang="en-US" sz="3600" dirty="0"/>
          </a:p>
          <a:p>
            <a:r>
              <a:rPr lang="en-US" sz="3600" dirty="0"/>
              <a:t>Fault tolerance</a:t>
            </a:r>
          </a:p>
          <a:p>
            <a:pPr lvl="1"/>
            <a:r>
              <a:rPr lang="en-US" sz="2800" dirty="0"/>
              <a:t>Must recover from </a:t>
            </a:r>
            <a:r>
              <a:rPr lang="en-US" sz="2800" dirty="0">
                <a:solidFill>
                  <a:srgbClr val="6F2529"/>
                </a:solidFill>
              </a:rPr>
              <a:t>failures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6F2529"/>
                </a:solidFill>
              </a:rPr>
              <a:t>stragglers</a:t>
            </a:r>
            <a:r>
              <a:rPr lang="en-US" sz="2800" dirty="0"/>
              <a:t> quickly and efficiently</a:t>
            </a:r>
          </a:p>
          <a:p>
            <a:pPr lvl="1"/>
            <a:r>
              <a:rPr lang="en-US" sz="2800" dirty="0"/>
              <a:t>Imagine the VISA fraud detection system is down!</a:t>
            </a:r>
          </a:p>
          <a:p>
            <a:r>
              <a:rPr lang="en-US" sz="3600" dirty="0"/>
              <a:t>It was </a:t>
            </a:r>
            <a:r>
              <a:rPr lang="en-US" sz="3600" i="1" dirty="0"/>
              <a:t>almost easy </a:t>
            </a:r>
            <a:r>
              <a:rPr lang="en-US" sz="3600" dirty="0"/>
              <a:t>in MapReduce and Spark! Why is it so difficult for streams?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13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656"/>
    </mc:Choice>
    <mc:Fallback xmlns="">
      <p:transition spd="slow" advTm="112656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 for SP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460104"/>
          </a:xfrm>
        </p:spPr>
        <p:txBody>
          <a:bodyPr/>
          <a:lstStyle/>
          <a:p>
            <a:r>
              <a:rPr lang="en-US" dirty="0"/>
              <a:t>Replication</a:t>
            </a:r>
          </a:p>
          <a:p>
            <a:pPr lvl="1"/>
            <a:r>
              <a:rPr lang="en-US" dirty="0"/>
              <a:t>Replicate processing of each input to two or more nodes</a:t>
            </a:r>
          </a:p>
          <a:p>
            <a:pPr lvl="1"/>
            <a:r>
              <a:rPr lang="en-US" dirty="0"/>
              <a:t>When a node fails, the backup node takes over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92" y="2780928"/>
            <a:ext cx="72008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92" y="3584240"/>
            <a:ext cx="72008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43" y="3140968"/>
            <a:ext cx="72008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92" y="4797152"/>
            <a:ext cx="72008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92" y="5600464"/>
            <a:ext cx="72008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43" y="5157192"/>
            <a:ext cx="72008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25227" y="5373216"/>
            <a:ext cx="2475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Hot failover nodes</a:t>
            </a:r>
            <a:endParaRPr lang="en-US" dirty="0"/>
          </a:p>
        </p:txBody>
      </p:sp>
      <p:sp>
        <p:nvSpPr>
          <p:cNvPr id="12" name="Right Bracket 11"/>
          <p:cNvSpPr/>
          <p:nvPr/>
        </p:nvSpPr>
        <p:spPr>
          <a:xfrm>
            <a:off x="4977155" y="4581128"/>
            <a:ext cx="360039" cy="1664097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736795" y="3140968"/>
            <a:ext cx="7920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736795" y="3933056"/>
            <a:ext cx="8640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9737" y="2895327"/>
            <a:ext cx="1302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Stream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737" y="3641439"/>
            <a:ext cx="1302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2</a:t>
            </a:r>
          </a:p>
        </p:txBody>
      </p:sp>
      <p:sp>
        <p:nvSpPr>
          <p:cNvPr id="19" name="Oval 18"/>
          <p:cNvSpPr/>
          <p:nvPr/>
        </p:nvSpPr>
        <p:spPr>
          <a:xfrm>
            <a:off x="1619672" y="3076281"/>
            <a:ext cx="134533" cy="1588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619672" y="3846239"/>
            <a:ext cx="134533" cy="1588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19" idx="6"/>
            <a:endCxn id="8" idx="1"/>
          </p:cNvCxnSpPr>
          <p:nvPr/>
        </p:nvCxnSpPr>
        <p:spPr>
          <a:xfrm>
            <a:off x="1754205" y="3155694"/>
            <a:ext cx="846687" cy="19294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20" idx="6"/>
            <a:endCxn id="9" idx="1"/>
          </p:cNvCxnSpPr>
          <p:nvPr/>
        </p:nvCxnSpPr>
        <p:spPr>
          <a:xfrm>
            <a:off x="1754205" y="3925652"/>
            <a:ext cx="846687" cy="196284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5" idx="3"/>
          </p:cNvCxnSpPr>
          <p:nvPr/>
        </p:nvCxnSpPr>
        <p:spPr>
          <a:xfrm>
            <a:off x="3320972" y="3068960"/>
            <a:ext cx="648071" cy="36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3"/>
          </p:cNvCxnSpPr>
          <p:nvPr/>
        </p:nvCxnSpPr>
        <p:spPr>
          <a:xfrm flipV="1">
            <a:off x="3320972" y="3504827"/>
            <a:ext cx="648071" cy="36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320972" y="5085184"/>
            <a:ext cx="648071" cy="36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320972" y="5521051"/>
            <a:ext cx="648071" cy="36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653058" y="3429000"/>
            <a:ext cx="54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357567" y="2672208"/>
            <a:ext cx="2799607" cy="1481000"/>
          </a:xfrm>
          <a:prstGeom prst="rect">
            <a:avLst/>
          </a:prstGeom>
          <a:solidFill>
            <a:schemeClr val="bg1"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5625226" y="3126159"/>
            <a:ext cx="1287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Recover!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3611393" y="4060152"/>
            <a:ext cx="0" cy="780089"/>
          </a:xfrm>
          <a:prstGeom prst="straightConnector1">
            <a:avLst/>
          </a:prstGeom>
          <a:ln w="158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645007" y="4159896"/>
            <a:ext cx="730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sync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3054892" y="2693991"/>
            <a:ext cx="266080" cy="253401"/>
            <a:chOff x="7834312" y="2641926"/>
            <a:chExt cx="512944" cy="472564"/>
          </a:xfrm>
        </p:grpSpPr>
        <p:sp>
          <p:nvSpPr>
            <p:cNvPr id="43" name="Rectangle 42"/>
            <p:cNvSpPr/>
            <p:nvPr/>
          </p:nvSpPr>
          <p:spPr bwMode="auto">
            <a:xfrm>
              <a:off x="7834312" y="2641926"/>
              <a:ext cx="510183" cy="47256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Calibri"/>
                <a:ea typeface="ヒラギノ角ゴ ProN W3"/>
                <a:cs typeface="Calibri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 bwMode="auto">
            <a:xfrm>
              <a:off x="7837073" y="289427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 bwMode="auto">
            <a:xfrm>
              <a:off x="7837073" y="2798108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>
              <a:off x="7837073" y="2991191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auto">
            <a:xfrm>
              <a:off x="7837073" y="270269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3072619" y="3505213"/>
            <a:ext cx="266080" cy="253401"/>
            <a:chOff x="7834312" y="2641926"/>
            <a:chExt cx="512944" cy="472564"/>
          </a:xfrm>
        </p:grpSpPr>
        <p:sp>
          <p:nvSpPr>
            <p:cNvPr id="50" name="Rectangle 49"/>
            <p:cNvSpPr/>
            <p:nvPr/>
          </p:nvSpPr>
          <p:spPr bwMode="auto">
            <a:xfrm>
              <a:off x="7834312" y="2641926"/>
              <a:ext cx="510183" cy="47256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Calibri"/>
                <a:ea typeface="ヒラギノ角ゴ ProN W3"/>
                <a:cs typeface="Calibri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 bwMode="auto">
            <a:xfrm>
              <a:off x="7837073" y="289427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auto">
            <a:xfrm>
              <a:off x="7837073" y="2798108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 bwMode="auto">
            <a:xfrm>
              <a:off x="7837073" y="2991191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 bwMode="auto">
            <a:xfrm>
              <a:off x="7837073" y="270269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394751" y="3036385"/>
            <a:ext cx="266080" cy="253401"/>
            <a:chOff x="7834312" y="2641926"/>
            <a:chExt cx="512944" cy="472564"/>
          </a:xfrm>
        </p:grpSpPr>
        <p:sp>
          <p:nvSpPr>
            <p:cNvPr id="56" name="Rectangle 55"/>
            <p:cNvSpPr/>
            <p:nvPr/>
          </p:nvSpPr>
          <p:spPr bwMode="auto">
            <a:xfrm>
              <a:off x="7834312" y="2641926"/>
              <a:ext cx="510183" cy="47256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Calibri"/>
                <a:ea typeface="ヒラギノ角ゴ ProN W3"/>
                <a:cs typeface="Calibri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 bwMode="auto">
            <a:xfrm>
              <a:off x="7837073" y="289427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 bwMode="auto">
            <a:xfrm>
              <a:off x="7837073" y="2798108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 bwMode="auto">
            <a:xfrm>
              <a:off x="7837073" y="2991191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 bwMode="auto">
            <a:xfrm>
              <a:off x="7837073" y="270269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3051731" y="4734675"/>
            <a:ext cx="266080" cy="253401"/>
            <a:chOff x="7834312" y="2641926"/>
            <a:chExt cx="512944" cy="472564"/>
          </a:xfrm>
        </p:grpSpPr>
        <p:sp>
          <p:nvSpPr>
            <p:cNvPr id="62" name="Rectangle 61"/>
            <p:cNvSpPr/>
            <p:nvPr/>
          </p:nvSpPr>
          <p:spPr bwMode="auto">
            <a:xfrm>
              <a:off x="7834312" y="2641926"/>
              <a:ext cx="510183" cy="47256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Calibri"/>
                <a:ea typeface="ヒラギノ角ゴ ProN W3"/>
                <a:cs typeface="Calibri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 bwMode="auto">
            <a:xfrm>
              <a:off x="7837073" y="289427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 bwMode="auto">
            <a:xfrm>
              <a:off x="7837073" y="2798108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 bwMode="auto">
            <a:xfrm>
              <a:off x="7837073" y="2991191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 bwMode="auto">
            <a:xfrm>
              <a:off x="7837073" y="270269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069458" y="5545897"/>
            <a:ext cx="266080" cy="253401"/>
            <a:chOff x="7834312" y="2641926"/>
            <a:chExt cx="512944" cy="472564"/>
          </a:xfrm>
        </p:grpSpPr>
        <p:sp>
          <p:nvSpPr>
            <p:cNvPr id="68" name="Rectangle 67"/>
            <p:cNvSpPr/>
            <p:nvPr/>
          </p:nvSpPr>
          <p:spPr bwMode="auto">
            <a:xfrm>
              <a:off x="7834312" y="2641926"/>
              <a:ext cx="510183" cy="47256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Calibri"/>
                <a:ea typeface="ヒラギノ角ゴ ProN W3"/>
                <a:cs typeface="Calibri"/>
              </a:endParaRPr>
            </a:p>
          </p:txBody>
        </p:sp>
        <p:cxnSp>
          <p:nvCxnSpPr>
            <p:cNvPr id="69" name="Straight Connector 68"/>
            <p:cNvCxnSpPr/>
            <p:nvPr/>
          </p:nvCxnSpPr>
          <p:spPr bwMode="auto">
            <a:xfrm>
              <a:off x="7837073" y="289427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 bwMode="auto">
            <a:xfrm>
              <a:off x="7837073" y="2798108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 bwMode="auto">
            <a:xfrm>
              <a:off x="7837073" y="2991191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 bwMode="auto">
            <a:xfrm>
              <a:off x="7837073" y="270269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4391590" y="5077069"/>
            <a:ext cx="266080" cy="253401"/>
            <a:chOff x="7834312" y="2641926"/>
            <a:chExt cx="512944" cy="472564"/>
          </a:xfrm>
        </p:grpSpPr>
        <p:sp>
          <p:nvSpPr>
            <p:cNvPr id="74" name="Rectangle 73"/>
            <p:cNvSpPr/>
            <p:nvPr/>
          </p:nvSpPr>
          <p:spPr bwMode="auto">
            <a:xfrm>
              <a:off x="7834312" y="2641926"/>
              <a:ext cx="510183" cy="47256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Calibri"/>
                <a:ea typeface="ヒラギノ角ゴ ProN W3"/>
                <a:cs typeface="Calibri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 bwMode="auto">
            <a:xfrm>
              <a:off x="7837073" y="289427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 bwMode="auto">
            <a:xfrm>
              <a:off x="7837073" y="2798108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 bwMode="auto">
            <a:xfrm>
              <a:off x="7837073" y="2991191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 bwMode="auto">
            <a:xfrm>
              <a:off x="7837073" y="270269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ounded Rectangle 78"/>
          <p:cNvSpPr/>
          <p:nvPr/>
        </p:nvSpPr>
        <p:spPr>
          <a:xfrm>
            <a:off x="0" y="5635625"/>
            <a:ext cx="9144000" cy="1219200"/>
          </a:xfrm>
          <a:prstGeom prst="roundRect">
            <a:avLst>
              <a:gd name="adj" fmla="val 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Fast recovery</a:t>
            </a: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Very expensive!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902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39" grpId="0"/>
      <p:bldP spid="7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 for SP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2204378"/>
          </a:xfrm>
        </p:spPr>
        <p:txBody>
          <a:bodyPr/>
          <a:lstStyle/>
          <a:p>
            <a:r>
              <a:rPr lang="en-US" dirty="0"/>
              <a:t>Upstream backup</a:t>
            </a:r>
          </a:p>
          <a:p>
            <a:pPr lvl="1"/>
            <a:r>
              <a:rPr lang="en-US" dirty="0"/>
              <a:t>Nodes maintain checkpoints (</a:t>
            </a:r>
            <a:r>
              <a:rPr lang="en-US" b="1" dirty="0"/>
              <a:t>safely</a:t>
            </a:r>
            <a:r>
              <a:rPr lang="en-US" dirty="0"/>
              <a:t>) and backups </a:t>
            </a:r>
            <a:r>
              <a:rPr lang="en-US"/>
              <a:t>of updates forwarded after </a:t>
            </a:r>
            <a:r>
              <a:rPr lang="en-US" dirty="0"/>
              <a:t>the checkpoints</a:t>
            </a:r>
          </a:p>
          <a:p>
            <a:pPr lvl="1"/>
            <a:r>
              <a:rPr lang="en-US" dirty="0"/>
              <a:t>When a node fails, the backup node takes over</a:t>
            </a:r>
          </a:p>
          <a:p>
            <a:pPr lvl="2"/>
            <a:r>
              <a:rPr lang="en-US" sz="2400" dirty="0"/>
              <a:t>Replay input stream after last surviving checkpoint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92" y="4014449"/>
            <a:ext cx="72008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892" y="4817761"/>
            <a:ext cx="72008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43" y="4374489"/>
            <a:ext cx="72008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043" y="5517232"/>
            <a:ext cx="720080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409750" y="5596061"/>
            <a:ext cx="2762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Cold failover node(s)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736795" y="4374489"/>
            <a:ext cx="7920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736795" y="5166577"/>
            <a:ext cx="8640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59737" y="4128848"/>
            <a:ext cx="1302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Stream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59737" y="4874960"/>
            <a:ext cx="1302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 2</a:t>
            </a:r>
          </a:p>
        </p:txBody>
      </p:sp>
      <p:sp>
        <p:nvSpPr>
          <p:cNvPr id="19" name="Oval 18"/>
          <p:cNvSpPr/>
          <p:nvPr/>
        </p:nvSpPr>
        <p:spPr>
          <a:xfrm>
            <a:off x="1619672" y="4309802"/>
            <a:ext cx="134533" cy="1588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619672" y="5079760"/>
            <a:ext cx="134533" cy="1588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>
            <a:stCxn id="5" idx="3"/>
          </p:cNvCxnSpPr>
          <p:nvPr/>
        </p:nvCxnSpPr>
        <p:spPr>
          <a:xfrm>
            <a:off x="3320972" y="4302481"/>
            <a:ext cx="648071" cy="36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3"/>
          </p:cNvCxnSpPr>
          <p:nvPr/>
        </p:nvCxnSpPr>
        <p:spPr>
          <a:xfrm flipV="1">
            <a:off x="3320972" y="4738348"/>
            <a:ext cx="648071" cy="36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5" idx="3"/>
          </p:cNvCxnSpPr>
          <p:nvPr/>
        </p:nvCxnSpPr>
        <p:spPr>
          <a:xfrm>
            <a:off x="3320972" y="4302481"/>
            <a:ext cx="684073" cy="1436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6" idx="3"/>
          </p:cNvCxnSpPr>
          <p:nvPr/>
        </p:nvCxnSpPr>
        <p:spPr>
          <a:xfrm>
            <a:off x="3320972" y="5105793"/>
            <a:ext cx="684073" cy="70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980175" y="4325856"/>
            <a:ext cx="5437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054892" y="3927512"/>
            <a:ext cx="266080" cy="253401"/>
            <a:chOff x="7834312" y="2641926"/>
            <a:chExt cx="512944" cy="472564"/>
          </a:xfrm>
        </p:grpSpPr>
        <p:sp>
          <p:nvSpPr>
            <p:cNvPr id="43" name="Rectangle 42"/>
            <p:cNvSpPr/>
            <p:nvPr/>
          </p:nvSpPr>
          <p:spPr bwMode="auto">
            <a:xfrm>
              <a:off x="7834312" y="2641926"/>
              <a:ext cx="510183" cy="47256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Calibri"/>
                <a:ea typeface="ヒラギノ角ゴ ProN W3"/>
                <a:cs typeface="Calibri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 bwMode="auto">
            <a:xfrm>
              <a:off x="7837073" y="289427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 bwMode="auto">
            <a:xfrm>
              <a:off x="7837073" y="2798108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 bwMode="auto">
            <a:xfrm>
              <a:off x="7837073" y="2991191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auto">
            <a:xfrm>
              <a:off x="7837073" y="270269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3072619" y="4738734"/>
            <a:ext cx="266080" cy="253401"/>
            <a:chOff x="7834312" y="2641926"/>
            <a:chExt cx="512944" cy="472564"/>
          </a:xfrm>
        </p:grpSpPr>
        <p:sp>
          <p:nvSpPr>
            <p:cNvPr id="50" name="Rectangle 49"/>
            <p:cNvSpPr/>
            <p:nvPr/>
          </p:nvSpPr>
          <p:spPr bwMode="auto">
            <a:xfrm>
              <a:off x="7834312" y="2641926"/>
              <a:ext cx="510183" cy="47256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Calibri"/>
                <a:ea typeface="ヒラギノ角ゴ ProN W3"/>
                <a:cs typeface="Calibri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 bwMode="auto">
            <a:xfrm>
              <a:off x="7837073" y="289427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auto">
            <a:xfrm>
              <a:off x="7837073" y="2798108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 bwMode="auto">
            <a:xfrm>
              <a:off x="7837073" y="2991191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 bwMode="auto">
            <a:xfrm>
              <a:off x="7837073" y="270269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394751" y="4269906"/>
            <a:ext cx="266080" cy="253401"/>
            <a:chOff x="7834312" y="2641926"/>
            <a:chExt cx="512944" cy="472564"/>
          </a:xfrm>
        </p:grpSpPr>
        <p:sp>
          <p:nvSpPr>
            <p:cNvPr id="56" name="Rectangle 55"/>
            <p:cNvSpPr/>
            <p:nvPr/>
          </p:nvSpPr>
          <p:spPr bwMode="auto">
            <a:xfrm>
              <a:off x="7834312" y="2641926"/>
              <a:ext cx="510183" cy="47256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Calibri"/>
                <a:ea typeface="ヒラギノ角ゴ ProN W3"/>
                <a:cs typeface="Calibri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 bwMode="auto">
            <a:xfrm>
              <a:off x="7837073" y="289427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 bwMode="auto">
            <a:xfrm>
              <a:off x="7837073" y="2798108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 bwMode="auto">
            <a:xfrm>
              <a:off x="7837073" y="2991191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 bwMode="auto">
            <a:xfrm>
              <a:off x="7837073" y="270269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4391590" y="5437109"/>
            <a:ext cx="266080" cy="253401"/>
            <a:chOff x="7834312" y="2641926"/>
            <a:chExt cx="512944" cy="472564"/>
          </a:xfrm>
        </p:grpSpPr>
        <p:sp>
          <p:nvSpPr>
            <p:cNvPr id="74" name="Rectangle 73"/>
            <p:cNvSpPr/>
            <p:nvPr/>
          </p:nvSpPr>
          <p:spPr bwMode="auto">
            <a:xfrm>
              <a:off x="7834312" y="2641926"/>
              <a:ext cx="510183" cy="47256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Calibri"/>
                <a:ea typeface="ヒラギノ角ゴ ProN W3"/>
                <a:cs typeface="Calibri"/>
              </a:endParaRPr>
            </a:p>
          </p:txBody>
        </p:sp>
        <p:cxnSp>
          <p:nvCxnSpPr>
            <p:cNvPr id="75" name="Straight Connector 74"/>
            <p:cNvCxnSpPr/>
            <p:nvPr/>
          </p:nvCxnSpPr>
          <p:spPr bwMode="auto">
            <a:xfrm>
              <a:off x="7837073" y="289427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 bwMode="auto">
            <a:xfrm>
              <a:off x="7837073" y="2798108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 bwMode="auto">
            <a:xfrm>
              <a:off x="7837073" y="2991191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 bwMode="auto">
            <a:xfrm>
              <a:off x="7837073" y="270269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4438653" y="4706239"/>
            <a:ext cx="178461" cy="185539"/>
            <a:chOff x="7834312" y="2641926"/>
            <a:chExt cx="512944" cy="472564"/>
          </a:xfrm>
          <a:solidFill>
            <a:srgbClr val="FFFF00"/>
          </a:solidFill>
        </p:grpSpPr>
        <p:sp>
          <p:nvSpPr>
            <p:cNvPr id="87" name="Rectangle 86"/>
            <p:cNvSpPr/>
            <p:nvPr/>
          </p:nvSpPr>
          <p:spPr bwMode="auto">
            <a:xfrm>
              <a:off x="7834312" y="2641926"/>
              <a:ext cx="510183" cy="472564"/>
            </a:xfrm>
            <a:prstGeom prst="rect">
              <a:avLst/>
            </a:pr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Calibri"/>
                <a:ea typeface="ヒラギノ角ゴ ProN W3"/>
                <a:cs typeface="Calibri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 bwMode="auto">
            <a:xfrm>
              <a:off x="7837073" y="2894273"/>
              <a:ext cx="510183" cy="0"/>
            </a:xfrm>
            <a:prstGeom prst="line">
              <a:avLst/>
            </a:prstGeom>
            <a:grpFill/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 bwMode="auto">
            <a:xfrm>
              <a:off x="7837073" y="2798108"/>
              <a:ext cx="510183" cy="0"/>
            </a:xfrm>
            <a:prstGeom prst="line">
              <a:avLst/>
            </a:prstGeom>
            <a:grpFill/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 bwMode="auto">
            <a:xfrm>
              <a:off x="7837073" y="2991191"/>
              <a:ext cx="510183" cy="0"/>
            </a:xfrm>
            <a:prstGeom prst="line">
              <a:avLst/>
            </a:prstGeom>
            <a:grpFill/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 bwMode="auto">
            <a:xfrm>
              <a:off x="7837073" y="2702693"/>
              <a:ext cx="510183" cy="0"/>
            </a:xfrm>
            <a:prstGeom prst="line">
              <a:avLst/>
            </a:prstGeom>
            <a:grpFill/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/>
          <p:cNvGrpSpPr/>
          <p:nvPr/>
        </p:nvGrpSpPr>
        <p:grpSpPr>
          <a:xfrm>
            <a:off x="3007026" y="4332927"/>
            <a:ext cx="178461" cy="185539"/>
            <a:chOff x="7834312" y="2641926"/>
            <a:chExt cx="512944" cy="472564"/>
          </a:xfrm>
          <a:solidFill>
            <a:srgbClr val="FFFF00"/>
          </a:solidFill>
        </p:grpSpPr>
        <p:sp>
          <p:nvSpPr>
            <p:cNvPr id="93" name="Rectangle 92"/>
            <p:cNvSpPr/>
            <p:nvPr/>
          </p:nvSpPr>
          <p:spPr bwMode="auto">
            <a:xfrm>
              <a:off x="7834312" y="2641926"/>
              <a:ext cx="510183" cy="472564"/>
            </a:xfrm>
            <a:prstGeom prst="rect">
              <a:avLst/>
            </a:pr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Calibri"/>
                <a:ea typeface="ヒラギノ角ゴ ProN W3"/>
                <a:cs typeface="Calibri"/>
              </a:endParaRPr>
            </a:p>
          </p:txBody>
        </p:sp>
        <p:cxnSp>
          <p:nvCxnSpPr>
            <p:cNvPr id="94" name="Straight Connector 93"/>
            <p:cNvCxnSpPr/>
            <p:nvPr/>
          </p:nvCxnSpPr>
          <p:spPr bwMode="auto">
            <a:xfrm>
              <a:off x="7837073" y="2894273"/>
              <a:ext cx="510183" cy="0"/>
            </a:xfrm>
            <a:prstGeom prst="line">
              <a:avLst/>
            </a:prstGeom>
            <a:grpFill/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 bwMode="auto">
            <a:xfrm>
              <a:off x="7837073" y="2798108"/>
              <a:ext cx="510183" cy="0"/>
            </a:xfrm>
            <a:prstGeom prst="line">
              <a:avLst/>
            </a:prstGeom>
            <a:grpFill/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 bwMode="auto">
            <a:xfrm>
              <a:off x="7837073" y="2991191"/>
              <a:ext cx="510183" cy="0"/>
            </a:xfrm>
            <a:prstGeom prst="line">
              <a:avLst/>
            </a:prstGeom>
            <a:grpFill/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 bwMode="auto">
            <a:xfrm>
              <a:off x="7837073" y="2702693"/>
              <a:ext cx="510183" cy="0"/>
            </a:xfrm>
            <a:prstGeom prst="line">
              <a:avLst/>
            </a:prstGeom>
            <a:grpFill/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3006065" y="5153268"/>
            <a:ext cx="178461" cy="185539"/>
            <a:chOff x="7834312" y="2641926"/>
            <a:chExt cx="512944" cy="472564"/>
          </a:xfrm>
          <a:solidFill>
            <a:srgbClr val="FFFF00"/>
          </a:solidFill>
        </p:grpSpPr>
        <p:sp>
          <p:nvSpPr>
            <p:cNvPr id="99" name="Rectangle 98"/>
            <p:cNvSpPr/>
            <p:nvPr/>
          </p:nvSpPr>
          <p:spPr bwMode="auto">
            <a:xfrm>
              <a:off x="7834312" y="2641926"/>
              <a:ext cx="510183" cy="472564"/>
            </a:xfrm>
            <a:prstGeom prst="rect">
              <a:avLst/>
            </a:pr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Calibri"/>
                <a:ea typeface="ヒラギノ角ゴ ProN W3"/>
                <a:cs typeface="Calibri"/>
              </a:endParaRPr>
            </a:p>
          </p:txBody>
        </p:sp>
        <p:cxnSp>
          <p:nvCxnSpPr>
            <p:cNvPr id="100" name="Straight Connector 99"/>
            <p:cNvCxnSpPr/>
            <p:nvPr/>
          </p:nvCxnSpPr>
          <p:spPr bwMode="auto">
            <a:xfrm>
              <a:off x="7837073" y="2894273"/>
              <a:ext cx="510183" cy="0"/>
            </a:xfrm>
            <a:prstGeom prst="line">
              <a:avLst/>
            </a:prstGeom>
            <a:grpFill/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auto">
            <a:xfrm>
              <a:off x="7837073" y="2798108"/>
              <a:ext cx="510183" cy="0"/>
            </a:xfrm>
            <a:prstGeom prst="line">
              <a:avLst/>
            </a:prstGeom>
            <a:grpFill/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auto">
            <a:xfrm>
              <a:off x="7837073" y="2991191"/>
              <a:ext cx="510183" cy="0"/>
            </a:xfrm>
            <a:prstGeom prst="line">
              <a:avLst/>
            </a:prstGeom>
            <a:grpFill/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auto">
            <a:xfrm>
              <a:off x="7837073" y="2702693"/>
              <a:ext cx="510183" cy="0"/>
            </a:xfrm>
            <a:prstGeom prst="line">
              <a:avLst/>
            </a:prstGeom>
            <a:grpFill/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4434683" y="5848045"/>
            <a:ext cx="178461" cy="185539"/>
            <a:chOff x="7834312" y="2641926"/>
            <a:chExt cx="512944" cy="472564"/>
          </a:xfrm>
          <a:solidFill>
            <a:srgbClr val="FFFF00"/>
          </a:solidFill>
        </p:grpSpPr>
        <p:sp>
          <p:nvSpPr>
            <p:cNvPr id="105" name="Rectangle 104"/>
            <p:cNvSpPr/>
            <p:nvPr/>
          </p:nvSpPr>
          <p:spPr bwMode="auto">
            <a:xfrm>
              <a:off x="7834312" y="2641926"/>
              <a:ext cx="510183" cy="472564"/>
            </a:xfrm>
            <a:prstGeom prst="rect">
              <a:avLst/>
            </a:prstGeom>
            <a:grpFill/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Calibri"/>
                <a:ea typeface="ヒラギノ角ゴ ProN W3"/>
                <a:cs typeface="Calibri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 bwMode="auto">
            <a:xfrm>
              <a:off x="7837073" y="2894273"/>
              <a:ext cx="510183" cy="0"/>
            </a:xfrm>
            <a:prstGeom prst="line">
              <a:avLst/>
            </a:prstGeom>
            <a:grpFill/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auto">
            <a:xfrm>
              <a:off x="7837073" y="2798108"/>
              <a:ext cx="510183" cy="0"/>
            </a:xfrm>
            <a:prstGeom prst="line">
              <a:avLst/>
            </a:prstGeom>
            <a:grpFill/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auto">
            <a:xfrm>
              <a:off x="7837073" y="2991191"/>
              <a:ext cx="510183" cy="0"/>
            </a:xfrm>
            <a:prstGeom prst="line">
              <a:avLst/>
            </a:prstGeom>
            <a:grpFill/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auto">
            <a:xfrm>
              <a:off x="7837073" y="2702693"/>
              <a:ext cx="510183" cy="0"/>
            </a:xfrm>
            <a:prstGeom prst="line">
              <a:avLst/>
            </a:prstGeom>
            <a:grpFill/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ounded Rectangle 78"/>
          <p:cNvSpPr/>
          <p:nvPr/>
        </p:nvSpPr>
        <p:spPr>
          <a:xfrm>
            <a:off x="16474" y="5623209"/>
            <a:ext cx="9144000" cy="1219200"/>
          </a:xfrm>
          <a:prstGeom prst="roundRect">
            <a:avLst>
              <a:gd name="adj" fmla="val 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Fairly cheap </a:t>
            </a:r>
            <a:r>
              <a:rPr lang="mr-IN" sz="4000" dirty="0">
                <a:solidFill>
                  <a:schemeClr val="tx2">
                    <a:lumMod val="75000"/>
                  </a:schemeClr>
                </a:solidFill>
              </a:rPr>
              <a:t>–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 minimal additional </a:t>
            </a:r>
            <a:r>
              <a:rPr lang="en-US" sz="4000" dirty="0" err="1">
                <a:solidFill>
                  <a:schemeClr val="tx2">
                    <a:lumMod val="75000"/>
                  </a:schemeClr>
                </a:solidFill>
              </a:rPr>
              <a:t>hw</a:t>
            </a:r>
            <a:endParaRPr lang="en-US" sz="4000" dirty="0">
              <a:solidFill>
                <a:schemeClr val="tx2">
                  <a:lumMod val="75000"/>
                </a:schemeClr>
              </a:solidFill>
            </a:endParaRPr>
          </a:p>
          <a:p>
            <a:pPr algn="ctr"/>
            <a:r>
              <a:rPr lang="en-US" sz="4000" dirty="0">
                <a:solidFill>
                  <a:srgbClr val="FF0000"/>
                </a:solidFill>
              </a:rPr>
              <a:t>Slow recovery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9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237"/>
    </mc:Choice>
    <mc:Fallback xmlns="">
      <p:transition spd="slow" advTm="173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7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 for SP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06144"/>
          </a:xfrm>
        </p:spPr>
        <p:txBody>
          <a:bodyPr/>
          <a:lstStyle/>
          <a:p>
            <a:r>
              <a:rPr lang="en-US" dirty="0"/>
              <a:t>Replication</a:t>
            </a:r>
          </a:p>
          <a:p>
            <a:pPr lvl="1"/>
            <a:r>
              <a:rPr lang="en-US" sz="2800" dirty="0"/>
              <a:t>Fast recovery</a:t>
            </a:r>
          </a:p>
          <a:p>
            <a:pPr lvl="1"/>
            <a:r>
              <a:rPr lang="en-US" sz="2800" dirty="0"/>
              <a:t>Expensive on resources </a:t>
            </a:r>
            <a:r>
              <a:rPr lang="mr-IN" sz="2800" dirty="0"/>
              <a:t>–</a:t>
            </a:r>
            <a:r>
              <a:rPr lang="en-US" sz="2800" dirty="0"/>
              <a:t> at least x2 nodes</a:t>
            </a:r>
            <a:endParaRPr lang="en-US" dirty="0"/>
          </a:p>
          <a:p>
            <a:r>
              <a:rPr lang="en-US" dirty="0"/>
              <a:t>Upstream backup</a:t>
            </a:r>
          </a:p>
          <a:p>
            <a:pPr lvl="1"/>
            <a:r>
              <a:rPr lang="en-US" sz="2800" dirty="0"/>
              <a:t>Cheap </a:t>
            </a:r>
            <a:r>
              <a:rPr lang="mr-IN" sz="2800" dirty="0"/>
              <a:t>–</a:t>
            </a:r>
            <a:r>
              <a:rPr lang="en-US" sz="2800" dirty="0"/>
              <a:t> only a few additional nodes</a:t>
            </a:r>
          </a:p>
          <a:p>
            <a:pPr lvl="1"/>
            <a:r>
              <a:rPr lang="en-US" sz="2800" dirty="0"/>
              <a:t>Time-consuming recovery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Computation is </a:t>
            </a:r>
            <a:r>
              <a:rPr lang="en-US" dirty="0">
                <a:solidFill>
                  <a:srgbClr val="6F2529"/>
                </a:solidFill>
              </a:rPr>
              <a:t>closely coupled </a:t>
            </a:r>
            <a:r>
              <a:rPr lang="en-US" dirty="0"/>
              <a:t>with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24</a:t>
            </a:fld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620666" y="5330825"/>
            <a:ext cx="7920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05396" y="5085184"/>
            <a:ext cx="1078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</a:t>
            </a:r>
          </a:p>
        </p:txBody>
      </p:sp>
      <p:sp>
        <p:nvSpPr>
          <p:cNvPr id="11" name="Oval 10"/>
          <p:cNvSpPr/>
          <p:nvPr/>
        </p:nvSpPr>
        <p:spPr>
          <a:xfrm>
            <a:off x="2503543" y="5266138"/>
            <a:ext cx="134533" cy="1588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572000" y="4732511"/>
            <a:ext cx="266080" cy="253401"/>
            <a:chOff x="7834312" y="2641926"/>
            <a:chExt cx="512944" cy="472564"/>
          </a:xfrm>
        </p:grpSpPr>
        <p:sp>
          <p:nvSpPr>
            <p:cNvPr id="14" name="Rectangle 13"/>
            <p:cNvSpPr/>
            <p:nvPr/>
          </p:nvSpPr>
          <p:spPr bwMode="auto">
            <a:xfrm>
              <a:off x="7834312" y="2641926"/>
              <a:ext cx="510183" cy="47256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Calibri"/>
                <a:ea typeface="ヒラギノ角ゴ ProN W3"/>
                <a:cs typeface="Calibri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 bwMode="auto">
            <a:xfrm>
              <a:off x="7837073" y="289427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auto">
            <a:xfrm>
              <a:off x="7837073" y="2798108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auto">
            <a:xfrm>
              <a:off x="7837073" y="2991191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auto">
            <a:xfrm>
              <a:off x="7837073" y="270269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428907" y="5056577"/>
            <a:ext cx="1296144" cy="511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f()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387" y="4828517"/>
            <a:ext cx="434975" cy="434975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4725051" y="5317140"/>
            <a:ext cx="7920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64842" y="5081390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76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35"/>
    </mc:Choice>
    <mc:Fallback xmlns="">
      <p:transition spd="slow" advTm="42435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 new fault </a:t>
            </a:r>
            <a:r>
              <a:rPr lang="en-US" sz="4000"/>
              <a:t>tolerance technique for SP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633736"/>
          </a:xfrm>
        </p:spPr>
        <p:txBody>
          <a:bodyPr/>
          <a:lstStyle/>
          <a:p>
            <a:r>
              <a:rPr lang="en-US" dirty="0"/>
              <a:t>State: mutable </a:t>
            </a:r>
            <a:r>
              <a:rPr lang="en-US" dirty="0">
                <a:sym typeface="Wingdings"/>
              </a:rPr>
              <a:t> immutable</a:t>
            </a:r>
          </a:p>
          <a:p>
            <a:r>
              <a:rPr lang="en-US" dirty="0"/>
              <a:t>Partition continuous computation into </a:t>
            </a:r>
            <a:r>
              <a:rPr lang="en-US" dirty="0">
                <a:solidFill>
                  <a:srgbClr val="6F2529"/>
                </a:solidFill>
              </a:rPr>
              <a:t>small, deterministic, stateless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2636914" y="3379242"/>
            <a:ext cx="7920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21644" y="3133601"/>
            <a:ext cx="1078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</a:t>
            </a:r>
          </a:p>
        </p:txBody>
      </p:sp>
      <p:sp>
        <p:nvSpPr>
          <p:cNvPr id="24" name="Oval 23"/>
          <p:cNvSpPr/>
          <p:nvPr/>
        </p:nvSpPr>
        <p:spPr>
          <a:xfrm>
            <a:off x="2519791" y="3314555"/>
            <a:ext cx="134533" cy="1588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4588248" y="2780928"/>
            <a:ext cx="266080" cy="253401"/>
            <a:chOff x="7834312" y="2641926"/>
            <a:chExt cx="512944" cy="472564"/>
          </a:xfrm>
        </p:grpSpPr>
        <p:sp>
          <p:nvSpPr>
            <p:cNvPr id="26" name="Rectangle 25"/>
            <p:cNvSpPr/>
            <p:nvPr/>
          </p:nvSpPr>
          <p:spPr bwMode="auto">
            <a:xfrm>
              <a:off x="7834312" y="2641926"/>
              <a:ext cx="510183" cy="47256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17709" tIns="108855" rIns="217709" bIns="108855" anchor="ctr"/>
            <a:lstStyle/>
            <a:p>
              <a:pPr algn="ctr">
                <a:defRPr/>
              </a:pPr>
              <a:endParaRPr lang="en-US" sz="1600">
                <a:solidFill>
                  <a:prstClr val="black"/>
                </a:solidFill>
                <a:latin typeface="Calibri"/>
                <a:ea typeface="ヒラギノ角ゴ ProN W3"/>
                <a:cs typeface="Calibri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>
              <a:off x="7837073" y="289427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 bwMode="auto">
            <a:xfrm>
              <a:off x="7837073" y="2798108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 bwMode="auto">
            <a:xfrm>
              <a:off x="7837073" y="2991191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 bwMode="auto">
            <a:xfrm>
              <a:off x="7837073" y="2702693"/>
              <a:ext cx="510183" cy="0"/>
            </a:xfrm>
            <a:prstGeom prst="line">
              <a:avLst/>
            </a:prstGeom>
            <a:solidFill>
              <a:srgbClr val="617AD2"/>
            </a:solidFill>
            <a:ln w="952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30"/>
          <p:cNvSpPr/>
          <p:nvPr/>
        </p:nvSpPr>
        <p:spPr>
          <a:xfrm>
            <a:off x="3445155" y="3104994"/>
            <a:ext cx="1296144" cy="511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f()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635" y="2876934"/>
            <a:ext cx="434975" cy="434975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>
            <a:off x="4741299" y="3365557"/>
            <a:ext cx="7920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581090" y="3129807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rot="19800000">
            <a:off x="1292272" y="5510284"/>
            <a:ext cx="744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79512" y="4418847"/>
            <a:ext cx="104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0</a:t>
            </a:r>
          </a:p>
        </p:txBody>
      </p:sp>
      <p:sp>
        <p:nvSpPr>
          <p:cNvPr id="49" name="Oval 48"/>
          <p:cNvSpPr/>
          <p:nvPr/>
        </p:nvSpPr>
        <p:spPr>
          <a:xfrm>
            <a:off x="1159044" y="4646570"/>
            <a:ext cx="134533" cy="1588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/>
          <p:cNvCxnSpPr/>
          <p:nvPr/>
        </p:nvCxnSpPr>
        <p:spPr>
          <a:xfrm rot="1800000">
            <a:off x="1292272" y="5020248"/>
            <a:ext cx="744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07905" y="577564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0</a:t>
            </a:r>
          </a:p>
        </p:txBody>
      </p:sp>
      <p:sp>
        <p:nvSpPr>
          <p:cNvPr id="83" name="Oval 82"/>
          <p:cNvSpPr/>
          <p:nvPr/>
        </p:nvSpPr>
        <p:spPr>
          <a:xfrm>
            <a:off x="1159044" y="5699135"/>
            <a:ext cx="134533" cy="1588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/>
          <p:nvPr/>
        </p:nvCxnSpPr>
        <p:spPr>
          <a:xfrm rot="19800000">
            <a:off x="6007974" y="5510284"/>
            <a:ext cx="744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4401530" y="4987004"/>
            <a:ext cx="815826" cy="511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g()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895214" y="4418847"/>
            <a:ext cx="104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2</a:t>
            </a:r>
          </a:p>
        </p:txBody>
      </p:sp>
      <p:sp>
        <p:nvSpPr>
          <p:cNvPr id="90" name="Oval 89"/>
          <p:cNvSpPr/>
          <p:nvPr/>
        </p:nvSpPr>
        <p:spPr>
          <a:xfrm>
            <a:off x="5874746" y="4646570"/>
            <a:ext cx="134533" cy="1588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/>
          <p:nvPr/>
        </p:nvCxnSpPr>
        <p:spPr>
          <a:xfrm rot="1800000">
            <a:off x="6007974" y="5020248"/>
            <a:ext cx="744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023607" y="577564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2</a:t>
            </a:r>
          </a:p>
        </p:txBody>
      </p:sp>
      <p:sp>
        <p:nvSpPr>
          <p:cNvPr id="93" name="Oval 92"/>
          <p:cNvSpPr/>
          <p:nvPr/>
        </p:nvSpPr>
        <p:spPr>
          <a:xfrm>
            <a:off x="5874746" y="5699135"/>
            <a:ext cx="134533" cy="1588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/>
          <p:cNvCxnSpPr/>
          <p:nvPr/>
        </p:nvCxnSpPr>
        <p:spPr>
          <a:xfrm rot="19800000">
            <a:off x="5188760" y="5020248"/>
            <a:ext cx="744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6759380" y="4987004"/>
            <a:ext cx="815826" cy="511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g()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7253064" y="4418847"/>
            <a:ext cx="104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3</a:t>
            </a:r>
          </a:p>
        </p:txBody>
      </p:sp>
      <p:sp>
        <p:nvSpPr>
          <p:cNvPr id="100" name="Oval 99"/>
          <p:cNvSpPr/>
          <p:nvPr/>
        </p:nvSpPr>
        <p:spPr>
          <a:xfrm>
            <a:off x="8232596" y="4646570"/>
            <a:ext cx="134533" cy="1588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7381457" y="577564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3</a:t>
            </a:r>
          </a:p>
        </p:txBody>
      </p:sp>
      <p:sp>
        <p:nvSpPr>
          <p:cNvPr id="103" name="Oval 102"/>
          <p:cNvSpPr/>
          <p:nvPr/>
        </p:nvSpPr>
        <p:spPr>
          <a:xfrm>
            <a:off x="8232596" y="5699135"/>
            <a:ext cx="134533" cy="1588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 rot="19800000">
            <a:off x="7546610" y="5020248"/>
            <a:ext cx="744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rot="1800000">
            <a:off x="7546610" y="5510284"/>
            <a:ext cx="744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rot="19800000">
            <a:off x="3650123" y="5510284"/>
            <a:ext cx="744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2043679" y="4987004"/>
            <a:ext cx="815826" cy="511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g()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2537363" y="4418847"/>
            <a:ext cx="104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1</a:t>
            </a:r>
          </a:p>
        </p:txBody>
      </p:sp>
      <p:sp>
        <p:nvSpPr>
          <p:cNvPr id="110" name="Oval 109"/>
          <p:cNvSpPr/>
          <p:nvPr/>
        </p:nvSpPr>
        <p:spPr>
          <a:xfrm>
            <a:off x="3516895" y="4646570"/>
            <a:ext cx="134533" cy="1588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/>
          <p:cNvCxnSpPr/>
          <p:nvPr/>
        </p:nvCxnSpPr>
        <p:spPr>
          <a:xfrm rot="1800000">
            <a:off x="3650123" y="5020248"/>
            <a:ext cx="744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665756" y="5775647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1</a:t>
            </a:r>
          </a:p>
        </p:txBody>
      </p:sp>
      <p:sp>
        <p:nvSpPr>
          <p:cNvPr id="113" name="Oval 112"/>
          <p:cNvSpPr/>
          <p:nvPr/>
        </p:nvSpPr>
        <p:spPr>
          <a:xfrm>
            <a:off x="3516895" y="5699135"/>
            <a:ext cx="134533" cy="1588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Arrow Connector 113"/>
          <p:cNvCxnSpPr/>
          <p:nvPr/>
        </p:nvCxnSpPr>
        <p:spPr>
          <a:xfrm rot="19800000">
            <a:off x="2830909" y="5020248"/>
            <a:ext cx="744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67129" y="4974753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200" dirty="0"/>
              <a:t>…</a:t>
            </a:r>
            <a:endParaRPr lang="en-US" sz="3200" dirty="0"/>
          </a:p>
        </p:txBody>
      </p:sp>
      <p:sp>
        <p:nvSpPr>
          <p:cNvPr id="14" name="Rounded Rectangular Callout 13"/>
          <p:cNvSpPr/>
          <p:nvPr/>
        </p:nvSpPr>
        <p:spPr>
          <a:xfrm>
            <a:off x="1853999" y="5919481"/>
            <a:ext cx="1538637" cy="749879"/>
          </a:xfrm>
          <a:prstGeom prst="wedgeRoundRectCallout">
            <a:avLst>
              <a:gd name="adj1" fmla="val -15368"/>
              <a:gd name="adj2" fmla="val -101488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  <a:r>
              <a:rPr lang="en-US" dirty="0">
                <a:solidFill>
                  <a:srgbClr val="00B050"/>
                </a:solidFill>
              </a:rPr>
              <a:t>less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task!</a:t>
            </a:r>
          </a:p>
        </p:txBody>
      </p:sp>
      <p:sp>
        <p:nvSpPr>
          <p:cNvPr id="116" name="Rounded Rectangular Callout 115"/>
          <p:cNvSpPr/>
          <p:nvPr/>
        </p:nvSpPr>
        <p:spPr>
          <a:xfrm>
            <a:off x="3499069" y="3990258"/>
            <a:ext cx="1538637" cy="749879"/>
          </a:xfrm>
          <a:prstGeom prst="wedgeRoundRectCallout">
            <a:avLst>
              <a:gd name="adj1" fmla="val -16051"/>
              <a:gd name="adj2" fmla="val -97283"/>
              <a:gd name="adj3" fmla="val 1666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state</a:t>
            </a:r>
            <a:r>
              <a:rPr lang="en-US" dirty="0" err="1">
                <a:solidFill>
                  <a:srgbClr val="FF0000"/>
                </a:solidFill>
              </a:rPr>
              <a:t>ful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operator!</a:t>
            </a:r>
          </a:p>
        </p:txBody>
      </p:sp>
      <p:sp>
        <p:nvSpPr>
          <p:cNvPr id="117" name="Rounded Rectangle 116"/>
          <p:cNvSpPr/>
          <p:nvPr/>
        </p:nvSpPr>
        <p:spPr>
          <a:xfrm>
            <a:off x="16248" y="5624424"/>
            <a:ext cx="9144000" cy="1219200"/>
          </a:xfrm>
          <a:prstGeom prst="roundRect">
            <a:avLst>
              <a:gd name="adj" fmla="val 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We have decoupled </a:t>
            </a:r>
            <a:br>
              <a:rPr lang="en-US" sz="4000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computation from state!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0891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058"/>
    </mc:Choice>
    <mc:Fallback xmlns="">
      <p:transition spd="slow" advTm="182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31" grpId="0" animBg="1"/>
      <p:bldP spid="34" grpId="0"/>
      <p:bldP spid="48" grpId="0"/>
      <p:bldP spid="49" grpId="0" animBg="1"/>
      <p:bldP spid="82" grpId="0"/>
      <p:bldP spid="83" grpId="0" animBg="1"/>
      <p:bldP spid="88" grpId="0" animBg="1"/>
      <p:bldP spid="89" grpId="0"/>
      <p:bldP spid="90" grpId="0" animBg="1"/>
      <p:bldP spid="92" grpId="0"/>
      <p:bldP spid="93" grpId="0" animBg="1"/>
      <p:bldP spid="98" grpId="0" animBg="1"/>
      <p:bldP spid="99" grpId="0"/>
      <p:bldP spid="100" grpId="0" animBg="1"/>
      <p:bldP spid="102" grpId="0"/>
      <p:bldP spid="103" grpId="0" animBg="1"/>
      <p:bldP spid="108" grpId="0" animBg="1"/>
      <p:bldP spid="109" grpId="0"/>
      <p:bldP spid="110" grpId="0" animBg="1"/>
      <p:bldP spid="112" grpId="0"/>
      <p:bldP spid="113" grpId="0" animBg="1"/>
      <p:bldP spid="13" grpId="0"/>
      <p:bldP spid="14" grpId="0" animBg="1"/>
      <p:bldP spid="14" grpId="1" animBg="1"/>
      <p:bldP spid="116" grpId="0" animBg="1"/>
      <p:bldP spid="116" grpId="1" animBg="1"/>
      <p:bldP spid="1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1" y="274638"/>
            <a:ext cx="8729766" cy="792162"/>
          </a:xfrm>
        </p:spPr>
        <p:txBody>
          <a:bodyPr/>
          <a:lstStyle/>
          <a:p>
            <a:r>
              <a:rPr lang="en-US" dirty="0"/>
              <a:t>Does this ring a bell?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26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rot="19800000">
            <a:off x="1414809" y="2656136"/>
            <a:ext cx="744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2049" y="1564699"/>
            <a:ext cx="104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0</a:t>
            </a:r>
          </a:p>
        </p:txBody>
      </p:sp>
      <p:sp>
        <p:nvSpPr>
          <p:cNvPr id="7" name="Oval 6"/>
          <p:cNvSpPr/>
          <p:nvPr/>
        </p:nvSpPr>
        <p:spPr>
          <a:xfrm>
            <a:off x="1281581" y="1792422"/>
            <a:ext cx="134533" cy="1588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rot="1800000">
            <a:off x="1414809" y="2166100"/>
            <a:ext cx="744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0442" y="292149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0</a:t>
            </a:r>
          </a:p>
        </p:txBody>
      </p:sp>
      <p:sp>
        <p:nvSpPr>
          <p:cNvPr id="10" name="Oval 9"/>
          <p:cNvSpPr/>
          <p:nvPr/>
        </p:nvSpPr>
        <p:spPr>
          <a:xfrm>
            <a:off x="1281581" y="2844987"/>
            <a:ext cx="134533" cy="1588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9800000">
            <a:off x="6130511" y="2656136"/>
            <a:ext cx="744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524067" y="2132856"/>
            <a:ext cx="815826" cy="511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g()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17751" y="1564699"/>
            <a:ext cx="104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2</a:t>
            </a:r>
          </a:p>
        </p:txBody>
      </p:sp>
      <p:sp>
        <p:nvSpPr>
          <p:cNvPr id="14" name="Oval 13"/>
          <p:cNvSpPr/>
          <p:nvPr/>
        </p:nvSpPr>
        <p:spPr>
          <a:xfrm>
            <a:off x="5997283" y="1792422"/>
            <a:ext cx="134533" cy="1588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rot="1800000">
            <a:off x="6130511" y="2166100"/>
            <a:ext cx="744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146144" y="292149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2</a:t>
            </a:r>
          </a:p>
        </p:txBody>
      </p:sp>
      <p:sp>
        <p:nvSpPr>
          <p:cNvPr id="17" name="Oval 16"/>
          <p:cNvSpPr/>
          <p:nvPr/>
        </p:nvSpPr>
        <p:spPr>
          <a:xfrm>
            <a:off x="5997283" y="2844987"/>
            <a:ext cx="134533" cy="1588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rot="19800000">
            <a:off x="5311297" y="2166100"/>
            <a:ext cx="744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881917" y="2132856"/>
            <a:ext cx="815826" cy="511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g()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375601" y="1564699"/>
            <a:ext cx="104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3</a:t>
            </a:r>
          </a:p>
        </p:txBody>
      </p:sp>
      <p:sp>
        <p:nvSpPr>
          <p:cNvPr id="21" name="Oval 20"/>
          <p:cNvSpPr/>
          <p:nvPr/>
        </p:nvSpPr>
        <p:spPr>
          <a:xfrm>
            <a:off x="8355133" y="1792422"/>
            <a:ext cx="134533" cy="1588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503994" y="292149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3</a:t>
            </a:r>
          </a:p>
        </p:txBody>
      </p:sp>
      <p:sp>
        <p:nvSpPr>
          <p:cNvPr id="23" name="Oval 22"/>
          <p:cNvSpPr/>
          <p:nvPr/>
        </p:nvSpPr>
        <p:spPr>
          <a:xfrm>
            <a:off x="8355133" y="2844987"/>
            <a:ext cx="134533" cy="1588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rot="19800000">
            <a:off x="7669147" y="2166100"/>
            <a:ext cx="744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800000">
            <a:off x="7669147" y="2656136"/>
            <a:ext cx="744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9800000">
            <a:off x="3772660" y="2656136"/>
            <a:ext cx="744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166216" y="2132856"/>
            <a:ext cx="815826" cy="51129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g()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59900" y="1564699"/>
            <a:ext cx="1047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State 1</a:t>
            </a:r>
          </a:p>
        </p:txBody>
      </p:sp>
      <p:sp>
        <p:nvSpPr>
          <p:cNvPr id="29" name="Oval 28"/>
          <p:cNvSpPr/>
          <p:nvPr/>
        </p:nvSpPr>
        <p:spPr>
          <a:xfrm>
            <a:off x="3639432" y="1792422"/>
            <a:ext cx="134533" cy="1588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rot="1800000">
            <a:off x="3772660" y="2166100"/>
            <a:ext cx="744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788293" y="2921499"/>
            <a:ext cx="1074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1</a:t>
            </a:r>
          </a:p>
        </p:txBody>
      </p:sp>
      <p:sp>
        <p:nvSpPr>
          <p:cNvPr id="32" name="Oval 31"/>
          <p:cNvSpPr/>
          <p:nvPr/>
        </p:nvSpPr>
        <p:spPr>
          <a:xfrm>
            <a:off x="3639432" y="2844987"/>
            <a:ext cx="134533" cy="15882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rot="19800000">
            <a:off x="2953446" y="2166100"/>
            <a:ext cx="74402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489666" y="2120605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200" dirty="0"/>
              <a:t>…</a:t>
            </a:r>
            <a:endParaRPr lang="en-US" sz="3200" dirty="0"/>
          </a:p>
        </p:txBody>
      </p:sp>
      <p:sp>
        <p:nvSpPr>
          <p:cNvPr id="37" name="Content Placeholder 2"/>
          <p:cNvSpPr>
            <a:spLocks noGrp="1"/>
          </p:cNvSpPr>
          <p:nvPr>
            <p:ph idx="1"/>
          </p:nvPr>
        </p:nvSpPr>
        <p:spPr>
          <a:xfrm>
            <a:off x="467544" y="3811488"/>
            <a:ext cx="8229600" cy="1633736"/>
          </a:xfrm>
        </p:spPr>
        <p:txBody>
          <a:bodyPr/>
          <a:lstStyle/>
          <a:p>
            <a:r>
              <a:rPr lang="en-US" dirty="0">
                <a:solidFill>
                  <a:srgbClr val="6F2529"/>
                </a:solidFill>
              </a:rPr>
              <a:t>Stateless operators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static batch model</a:t>
            </a:r>
          </a:p>
          <a:p>
            <a:pPr lvl="1"/>
            <a:r>
              <a:rPr lang="en-US" sz="2800" dirty="0"/>
              <a:t>MapReduce, Spark, </a:t>
            </a:r>
            <a:r>
              <a:rPr lang="mr-IN" sz="2800" dirty="0"/>
              <a:t>…</a:t>
            </a:r>
            <a:endParaRPr lang="en-US" sz="2800" dirty="0"/>
          </a:p>
          <a:p>
            <a:pPr lvl="1"/>
            <a:r>
              <a:rPr lang="en-US" sz="2800" dirty="0"/>
              <a:t>Already advanced in fault tolerance!</a:t>
            </a:r>
          </a:p>
          <a:p>
            <a:pPr lvl="1"/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1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536"/>
    </mc:Choice>
    <mc:Fallback xmlns="">
      <p:transition spd="slow" advTm="34536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617170" y="3276419"/>
            <a:ext cx="2214339" cy="408111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38405" tIns="19202" rIns="38405" bIns="19202">
            <a:spAutoFit/>
          </a:bodyPr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  <a:ea typeface="ヒラギノ角ゴ ProN W3"/>
                <a:cs typeface="Calibri"/>
              </a:rPr>
              <a:t>l</a:t>
            </a:r>
            <a:r>
              <a:rPr lang="en-US" kern="0" dirty="0" err="1">
                <a:solidFill>
                  <a:sysClr val="windowText" lastClr="000000"/>
                </a:solidFill>
                <a:latin typeface="Calibri"/>
                <a:ea typeface="ヒラギノ角ゴ ProN W3"/>
                <a:cs typeface="Calibri"/>
              </a:rPr>
              <a:t>ive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  <a:ea typeface="ヒラギノ角ゴ ProN W3"/>
                <a:cs typeface="Calibri"/>
              </a:rPr>
              <a:t> data stream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Discretized stream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78151"/>
          </a:xfrm>
        </p:spPr>
        <p:txBody>
          <a:bodyPr/>
          <a:lstStyle/>
          <a:p>
            <a:r>
              <a:rPr lang="en-US" dirty="0"/>
              <a:t>Consider stream in SMALL input batches</a:t>
            </a:r>
          </a:p>
          <a:p>
            <a:pPr lvl="1"/>
            <a:r>
              <a:rPr lang="en-US" dirty="0"/>
              <a:t>Micro-batches</a:t>
            </a:r>
          </a:p>
          <a:p>
            <a:r>
              <a:rPr lang="en-US" dirty="0"/>
              <a:t>Streaming computation is </a:t>
            </a:r>
            <a:r>
              <a:rPr lang="en-US" dirty="0">
                <a:solidFill>
                  <a:srgbClr val="6F2529"/>
                </a:solidFill>
              </a:rPr>
              <a:t>a series of very small deterministic batch jobs</a:t>
            </a:r>
          </a:p>
          <a:p>
            <a:pPr marL="230188" indent="-230188">
              <a:spcBef>
                <a:spcPts val="1512"/>
              </a:spcBef>
              <a:defRPr/>
            </a:pPr>
            <a:r>
              <a:rPr lang="en-US" sz="2400" dirty="0">
                <a:ea typeface="ヒラギノ角ゴ ProN W3"/>
                <a:cs typeface="Calibri"/>
              </a:rPr>
              <a:t>Chop up the live stream into </a:t>
            </a:r>
            <a:br>
              <a:rPr lang="en-US" sz="2400" dirty="0">
                <a:ea typeface="ヒラギノ角ゴ ProN W3"/>
                <a:cs typeface="Calibri"/>
              </a:rPr>
            </a:br>
            <a:r>
              <a:rPr lang="en-US" sz="2400" dirty="0">
                <a:ea typeface="ヒラギノ角ゴ ProN W3"/>
                <a:cs typeface="Calibri"/>
              </a:rPr>
              <a:t>batches of X seconds </a:t>
            </a:r>
          </a:p>
          <a:p>
            <a:pPr marL="230188" indent="-230188">
              <a:spcBef>
                <a:spcPts val="1512"/>
              </a:spcBef>
              <a:defRPr/>
            </a:pPr>
            <a:r>
              <a:rPr lang="en-US" sz="2400" dirty="0">
                <a:ea typeface="ヒラギノ角ゴ ProN W3"/>
                <a:cs typeface="Calibri"/>
              </a:rPr>
              <a:t>Spark treats each batch of data </a:t>
            </a:r>
            <a:br>
              <a:rPr lang="en-US" sz="2400" dirty="0">
                <a:ea typeface="ヒラギノ角ゴ ProN W3"/>
                <a:cs typeface="Calibri"/>
              </a:rPr>
            </a:br>
            <a:r>
              <a:rPr lang="en-US" sz="2400" dirty="0">
                <a:ea typeface="ヒラギノ角ゴ ProN W3"/>
                <a:cs typeface="Calibri"/>
              </a:rPr>
              <a:t>as RDDs and processes them using </a:t>
            </a:r>
            <a:br>
              <a:rPr lang="en-US" sz="2400" dirty="0">
                <a:ea typeface="ヒラギノ角ゴ ProN W3"/>
                <a:cs typeface="Calibri"/>
              </a:rPr>
            </a:br>
            <a:r>
              <a:rPr lang="en-US" sz="2400" dirty="0">
                <a:ea typeface="ヒラギノ角ゴ ProN W3"/>
                <a:cs typeface="Calibri"/>
              </a:rPr>
              <a:t>RDD operations</a:t>
            </a:r>
          </a:p>
          <a:p>
            <a:pPr marL="230188" indent="-230188">
              <a:spcBef>
                <a:spcPts val="1512"/>
              </a:spcBef>
              <a:defRPr/>
            </a:pPr>
            <a:r>
              <a:rPr lang="en-US" sz="2400" dirty="0">
                <a:ea typeface="ヒラギノ角ゴ ProN W3"/>
                <a:cs typeface="Calibri"/>
              </a:rPr>
              <a:t>Finally, the processed results of the </a:t>
            </a:r>
            <a:br>
              <a:rPr lang="en-US" sz="2400" dirty="0">
                <a:ea typeface="ヒラギノ角ゴ ProN W3"/>
                <a:cs typeface="Calibri"/>
              </a:rPr>
            </a:br>
            <a:r>
              <a:rPr lang="en-US" sz="2400" dirty="0">
                <a:ea typeface="ヒラギノ角ゴ ProN W3"/>
                <a:cs typeface="Calibri"/>
              </a:rPr>
              <a:t>RDD operations are returned in batches</a:t>
            </a:r>
          </a:p>
          <a:p>
            <a:endParaRPr lang="en-US" dirty="0">
              <a:solidFill>
                <a:srgbClr val="6F252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6091485" y="3643132"/>
            <a:ext cx="1561505" cy="280494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38405" tIns="19202" rIns="38405" bIns="19202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  <a:ea typeface="ヒラギノ角ゴ ProN W3"/>
              <a:cs typeface="ヒラギノ角ゴ ProN W3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6095057" y="3632019"/>
            <a:ext cx="1557338" cy="280494"/>
            <a:chOff x="3510080" y="4511951"/>
            <a:chExt cx="1875743" cy="322227"/>
          </a:xfrm>
        </p:grpSpPr>
        <p:sp>
          <p:nvSpPr>
            <p:cNvPr id="8" name="Right Arrow 7"/>
            <p:cNvSpPr/>
            <p:nvPr/>
          </p:nvSpPr>
          <p:spPr>
            <a:xfrm>
              <a:off x="5123391" y="4511951"/>
              <a:ext cx="262432" cy="322227"/>
            </a:xfrm>
            <a:prstGeom prst="rightArrow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  <a:ea typeface="ヒラギノ角ゴ ProN W3"/>
                <a:cs typeface="ヒラギノ角ゴ ProN W3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042831" y="4599904"/>
              <a:ext cx="397950" cy="155916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  <a:ea typeface="ヒラギノ角ゴ ProN W3"/>
                <a:cs typeface="ヒラギノ角ゴ ProN W3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10080" y="4603102"/>
              <a:ext cx="397950" cy="155916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  <a:ea typeface="ヒラギノ角ゴ ProN W3"/>
                <a:cs typeface="ヒラギノ角ゴ ProN W3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74148" y="4603102"/>
              <a:ext cx="397950" cy="155916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7777410" y="5311594"/>
            <a:ext cx="1259086" cy="746125"/>
          </a:xfrm>
          <a:prstGeom prst="rect">
            <a:avLst/>
          </a:prstGeom>
          <a:ln w="38100" cmpd="sng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8405" tIns="19202" rIns="38405" bIns="19202" anchor="ctr"/>
          <a:lstStyle/>
          <a:p>
            <a:pPr algn="ctr">
              <a:defRPr/>
            </a:pPr>
            <a:r>
              <a:rPr lang="en-US" sz="2000" b="1" kern="0" dirty="0">
                <a:solidFill>
                  <a:srgbClr val="B50B1B"/>
                </a:solidFill>
                <a:latin typeface="Calibri"/>
                <a:ea typeface="ヒラギノ角ゴ ProN W3"/>
                <a:cs typeface="Calibri"/>
              </a:rPr>
              <a:t>Spark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77410" y="3381988"/>
            <a:ext cx="1259086" cy="746125"/>
          </a:xfrm>
          <a:prstGeom prst="rect">
            <a:avLst/>
          </a:prstGeom>
          <a:ln w="38100" cmpd="sng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8405" tIns="19202" rIns="38405" bIns="19202" anchor="ctr"/>
          <a:lstStyle/>
          <a:p>
            <a:pPr algn="ctr">
              <a:defRPr/>
            </a:pPr>
            <a:r>
              <a:rPr lang="en-US" sz="2000" b="1" kern="0" dirty="0">
                <a:solidFill>
                  <a:srgbClr val="B50B1B"/>
                </a:solidFill>
                <a:latin typeface="Calibri"/>
                <a:ea typeface="ヒラギノ角ゴ ProN W3"/>
                <a:cs typeface="Calibri"/>
              </a:rPr>
              <a:t>Spark</a:t>
            </a:r>
          </a:p>
          <a:p>
            <a:pPr algn="ctr">
              <a:defRPr/>
            </a:pPr>
            <a:r>
              <a:rPr lang="en-US" sz="2000" b="1" kern="0" dirty="0">
                <a:solidFill>
                  <a:srgbClr val="B50B1B"/>
                </a:solidFill>
                <a:latin typeface="Calibri"/>
                <a:ea typeface="ヒラギノ角ゴ ProN W3"/>
                <a:cs typeface="Calibri"/>
              </a:rPr>
              <a:t>Streaming</a:t>
            </a:r>
          </a:p>
        </p:txBody>
      </p: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8238182" y="4389258"/>
            <a:ext cx="330399" cy="671652"/>
            <a:chOff x="4377769" y="4618254"/>
            <a:chExt cx="398080" cy="771144"/>
          </a:xfrm>
        </p:grpSpPr>
        <p:sp>
          <p:nvSpPr>
            <p:cNvPr id="15" name="Rectangle 14"/>
            <p:cNvSpPr/>
            <p:nvPr/>
          </p:nvSpPr>
          <p:spPr>
            <a:xfrm>
              <a:off x="4377769" y="4618254"/>
              <a:ext cx="398080" cy="155827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kern="0">
                <a:solidFill>
                  <a:sysClr val="window" lastClr="FFFFFF"/>
                </a:solidFill>
                <a:latin typeface="Calibri"/>
                <a:ea typeface="ヒラギノ角ゴ ProN W3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377769" y="4925913"/>
              <a:ext cx="398080" cy="155827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kern="0">
                <a:solidFill>
                  <a:sysClr val="window" lastClr="FFFFFF"/>
                </a:solidFill>
                <a:latin typeface="Calibri"/>
                <a:ea typeface="ヒラギノ角ゴ ProN W3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377769" y="5233571"/>
              <a:ext cx="398080" cy="155827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kern="0">
                <a:solidFill>
                  <a:sysClr val="window" lastClr="FFFFFF"/>
                </a:solidFill>
                <a:latin typeface="Calibri"/>
                <a:ea typeface="ヒラギノ角ゴ ProN W3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6260256" y="3874113"/>
            <a:ext cx="883444" cy="1049450"/>
            <a:chOff x="1823089" y="4029165"/>
            <a:chExt cx="1064230" cy="1161739"/>
          </a:xfrm>
        </p:grpSpPr>
        <p:cxnSp>
          <p:nvCxnSpPr>
            <p:cNvPr id="19" name="Straight Arrow Connector 18"/>
            <p:cNvCxnSpPr/>
            <p:nvPr/>
          </p:nvCxnSpPr>
          <p:spPr>
            <a:xfrm flipH="1" flipV="1">
              <a:off x="1823089" y="4031968"/>
              <a:ext cx="830086" cy="1158935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2355921" y="4029165"/>
              <a:ext cx="297254" cy="1161739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653175" y="4031968"/>
              <a:ext cx="234144" cy="1158935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5978376" y="4478156"/>
            <a:ext cx="1941909" cy="592777"/>
          </a:xfrm>
          <a:prstGeom prst="rect">
            <a:avLst/>
          </a:prstGeom>
          <a:solidFill>
            <a:sysClr val="window" lastClr="FFFFFF"/>
          </a:solidFill>
        </p:spPr>
        <p:txBody>
          <a:bodyPr lIns="38405" tIns="19202" rIns="38405" bIns="19202">
            <a:spAutoFit/>
          </a:bodyPr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  <a:ea typeface="ヒラギノ角ゴ ProN W3"/>
                <a:cs typeface="Calibri"/>
              </a:rPr>
              <a:t>batches of X seconds</a:t>
            </a:r>
          </a:p>
        </p:txBody>
      </p: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6091485" y="5591787"/>
            <a:ext cx="1571625" cy="756061"/>
            <a:chOff x="15712706" y="10151158"/>
            <a:chExt cx="4191000" cy="1724814"/>
          </a:xfrm>
        </p:grpSpPr>
        <p:grpSp>
          <p:nvGrpSpPr>
            <p:cNvPr id="25" name="Group 65"/>
            <p:cNvGrpSpPr>
              <a:grpSpLocks/>
            </p:cNvGrpSpPr>
            <p:nvPr/>
          </p:nvGrpSpPr>
          <p:grpSpPr bwMode="auto">
            <a:xfrm>
              <a:off x="15712706" y="10151158"/>
              <a:ext cx="4081598" cy="640089"/>
              <a:chOff x="3519264" y="4541124"/>
              <a:chExt cx="1843853" cy="322227"/>
            </a:xfrm>
          </p:grpSpPr>
          <p:sp>
            <p:nvSpPr>
              <p:cNvPr id="27" name="Right Arrow 26"/>
              <p:cNvSpPr/>
              <p:nvPr/>
            </p:nvSpPr>
            <p:spPr>
              <a:xfrm rot="10800000">
                <a:off x="3519264" y="4541124"/>
                <a:ext cx="262477" cy="322128"/>
              </a:xfrm>
              <a:prstGeom prst="rightArrow">
                <a:avLst/>
              </a:prstGeom>
              <a:gradFill>
                <a:lin ang="5400000" scaled="0"/>
              </a:gra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ea typeface="ヒラギノ角ゴ ProN W3"/>
                  <a:cs typeface="Calibri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430044" y="4624254"/>
                <a:ext cx="398018" cy="155868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ea typeface="ヒラギノ角ゴ ProN W3"/>
                  <a:cs typeface="Calibri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897919" y="4624254"/>
                <a:ext cx="398018" cy="155868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ea typeface="ヒラギノ角ゴ ProN W3"/>
                  <a:cs typeface="Calibri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4965038" y="4624254"/>
                <a:ext cx="398018" cy="155868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ea typeface="ヒラギノ角ゴ ProN W3"/>
                  <a:cs typeface="Calibri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5738106" y="10583046"/>
              <a:ext cx="4165600" cy="12929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/>
                  <a:ea typeface="ヒラギノ角ゴ ProN W3"/>
                  <a:cs typeface="Calibri"/>
                </a:rPr>
                <a:t>processed results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2111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424"/>
    </mc:Choice>
    <mc:Fallback xmlns="">
      <p:transition spd="slow" advTm="91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6" grpId="0" animBg="1"/>
      <p:bldP spid="6" grpId="1" animBg="1"/>
      <p:bldP spid="12" grpId="0" animBg="1"/>
      <p:bldP spid="13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5617170" y="3276419"/>
            <a:ext cx="2214339" cy="408111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lIns="38405" tIns="19202" rIns="38405" bIns="19202">
            <a:spAutoFit/>
          </a:bodyPr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  <a:ea typeface="ヒラギノ角ゴ ProN W3"/>
                <a:cs typeface="Calibri"/>
              </a:rPr>
              <a:t>l</a:t>
            </a:r>
            <a:r>
              <a:rPr lang="en-US" kern="0" dirty="0" err="1">
                <a:solidFill>
                  <a:sysClr val="windowText" lastClr="000000"/>
                </a:solidFill>
                <a:latin typeface="Calibri"/>
                <a:ea typeface="ヒラギノ角ゴ ProN W3"/>
                <a:cs typeface="Calibri"/>
              </a:rPr>
              <a:t>ive</a:t>
            </a:r>
            <a:r>
              <a:rPr lang="en-US" kern="0" dirty="0">
                <a:solidFill>
                  <a:sysClr val="windowText" lastClr="000000"/>
                </a:solidFill>
                <a:latin typeface="Calibri"/>
                <a:ea typeface="ヒラギノ角ゴ ProN W3"/>
                <a:cs typeface="Calibri"/>
              </a:rPr>
              <a:t> data stream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Discretized stream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78151"/>
          </a:xfrm>
        </p:spPr>
        <p:txBody>
          <a:bodyPr/>
          <a:lstStyle/>
          <a:p>
            <a:r>
              <a:rPr lang="en-US" dirty="0"/>
              <a:t>Consider stream in SMALL input batches</a:t>
            </a:r>
          </a:p>
          <a:p>
            <a:pPr lvl="1"/>
            <a:r>
              <a:rPr lang="en-US" dirty="0"/>
              <a:t>Micro-batches</a:t>
            </a:r>
          </a:p>
          <a:p>
            <a:r>
              <a:rPr lang="en-US" dirty="0"/>
              <a:t>Streaming computation is </a:t>
            </a:r>
            <a:r>
              <a:rPr lang="en-US" dirty="0">
                <a:solidFill>
                  <a:srgbClr val="6F2529"/>
                </a:solidFill>
              </a:rPr>
              <a:t>a series of very small deterministic batch jobs</a:t>
            </a:r>
          </a:p>
          <a:p>
            <a:pPr marL="230188" indent="-230188">
              <a:spcBef>
                <a:spcPts val="1512"/>
              </a:spcBef>
              <a:defRPr/>
            </a:pPr>
            <a:r>
              <a:rPr lang="en-US" sz="2400" dirty="0">
                <a:ea typeface="ヒラギノ角ゴ ProN W3"/>
                <a:cs typeface="Calibri"/>
              </a:rPr>
              <a:t>Batch sizes as low as ½ second, </a:t>
            </a:r>
            <a:br>
              <a:rPr lang="en-US" sz="2400" dirty="0">
                <a:ea typeface="ヒラギノ角ゴ ProN W3"/>
                <a:cs typeface="Calibri"/>
              </a:rPr>
            </a:br>
            <a:r>
              <a:rPr lang="en-US" sz="2400" dirty="0">
                <a:ea typeface="ヒラギノ角ゴ ProN W3"/>
                <a:cs typeface="Calibri"/>
              </a:rPr>
              <a:t>latency of about 1 second</a:t>
            </a:r>
          </a:p>
          <a:p>
            <a:pPr marL="230188" indent="-230188">
              <a:spcBef>
                <a:spcPts val="1512"/>
              </a:spcBef>
              <a:defRPr/>
            </a:pPr>
            <a:r>
              <a:rPr lang="en-US" sz="2400" dirty="0">
                <a:ea typeface="ヒラギノ角ゴ ProN W3"/>
                <a:cs typeface="Calibri"/>
              </a:rPr>
              <a:t>Potential for combining batch </a:t>
            </a:r>
            <a:br>
              <a:rPr lang="en-US" sz="2400" dirty="0">
                <a:ea typeface="ヒラギノ角ゴ ProN W3"/>
                <a:cs typeface="Calibri"/>
              </a:rPr>
            </a:br>
            <a:r>
              <a:rPr lang="en-US" sz="2400" dirty="0">
                <a:ea typeface="ヒラギノ角ゴ ProN W3"/>
                <a:cs typeface="Calibri"/>
              </a:rPr>
              <a:t>processing and streaming processing </a:t>
            </a:r>
            <a:br>
              <a:rPr lang="en-US" sz="2400" dirty="0">
                <a:ea typeface="ヒラギノ角ゴ ProN W3"/>
                <a:cs typeface="Calibri"/>
              </a:rPr>
            </a:br>
            <a:r>
              <a:rPr lang="en-US" sz="2400" dirty="0">
                <a:ea typeface="ヒラギノ角ゴ ProN W3"/>
                <a:cs typeface="Calibri"/>
              </a:rPr>
              <a:t>in the same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6091485" y="3643132"/>
            <a:ext cx="1561505" cy="280494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38405" tIns="19202" rIns="38405" bIns="19202" anchor="ctr"/>
          <a:lstStyle/>
          <a:p>
            <a:pPr algn="ctr">
              <a:defRPr/>
            </a:pPr>
            <a:endParaRPr lang="en-US" kern="0">
              <a:solidFill>
                <a:sysClr val="window" lastClr="FFFFFF"/>
              </a:solidFill>
              <a:latin typeface="Calibri"/>
              <a:ea typeface="ヒラギノ角ゴ ProN W3"/>
              <a:cs typeface="ヒラギノ角ゴ ProN W3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6095057" y="3632019"/>
            <a:ext cx="1557338" cy="280494"/>
            <a:chOff x="3510080" y="4511951"/>
            <a:chExt cx="1875743" cy="322227"/>
          </a:xfrm>
        </p:grpSpPr>
        <p:sp>
          <p:nvSpPr>
            <p:cNvPr id="8" name="Right Arrow 7"/>
            <p:cNvSpPr/>
            <p:nvPr/>
          </p:nvSpPr>
          <p:spPr>
            <a:xfrm>
              <a:off x="5123391" y="4511951"/>
              <a:ext cx="262432" cy="322227"/>
            </a:xfrm>
            <a:prstGeom prst="rightArrow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  <a:ea typeface="ヒラギノ角ゴ ProN W3"/>
                <a:cs typeface="ヒラギノ角ゴ ProN W3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042831" y="4599904"/>
              <a:ext cx="397950" cy="155916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  <a:ea typeface="ヒラギノ角ゴ ProN W3"/>
                <a:cs typeface="ヒラギノ角ゴ ProN W3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10080" y="4603102"/>
              <a:ext cx="397950" cy="155916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  <a:ea typeface="ヒラギノ角ゴ ProN W3"/>
                <a:cs typeface="ヒラギノ角ゴ ProN W3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74148" y="4603102"/>
              <a:ext cx="397950" cy="155916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  <a:ea typeface="ヒラギノ角ゴ ProN W3"/>
                <a:cs typeface="ヒラギノ角ゴ ProN W3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7777410" y="5311594"/>
            <a:ext cx="1259086" cy="746125"/>
          </a:xfrm>
          <a:prstGeom prst="rect">
            <a:avLst/>
          </a:prstGeom>
          <a:ln w="38100" cmpd="sng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8405" tIns="19202" rIns="38405" bIns="19202" anchor="ctr"/>
          <a:lstStyle/>
          <a:p>
            <a:pPr algn="ctr">
              <a:defRPr/>
            </a:pPr>
            <a:r>
              <a:rPr lang="en-US" sz="2000" b="1" kern="0" dirty="0">
                <a:solidFill>
                  <a:srgbClr val="B50B1B"/>
                </a:solidFill>
                <a:latin typeface="Calibri"/>
                <a:ea typeface="ヒラギノ角ゴ ProN W3"/>
                <a:cs typeface="Calibri"/>
              </a:rPr>
              <a:t>Spark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77410" y="3381988"/>
            <a:ext cx="1259086" cy="746125"/>
          </a:xfrm>
          <a:prstGeom prst="rect">
            <a:avLst/>
          </a:prstGeom>
          <a:ln w="38100" cmpd="sng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8405" tIns="19202" rIns="38405" bIns="19202" anchor="ctr"/>
          <a:lstStyle/>
          <a:p>
            <a:pPr algn="ctr">
              <a:defRPr/>
            </a:pPr>
            <a:r>
              <a:rPr lang="en-US" sz="2000" b="1" kern="0" dirty="0">
                <a:solidFill>
                  <a:srgbClr val="B50B1B"/>
                </a:solidFill>
                <a:latin typeface="Calibri"/>
                <a:ea typeface="ヒラギノ角ゴ ProN W3"/>
                <a:cs typeface="Calibri"/>
              </a:rPr>
              <a:t>Spark</a:t>
            </a:r>
          </a:p>
          <a:p>
            <a:pPr algn="ctr">
              <a:defRPr/>
            </a:pPr>
            <a:r>
              <a:rPr lang="en-US" sz="2000" b="1" kern="0" dirty="0">
                <a:solidFill>
                  <a:srgbClr val="B50B1B"/>
                </a:solidFill>
                <a:latin typeface="Calibri"/>
                <a:ea typeface="ヒラギノ角ゴ ProN W3"/>
                <a:cs typeface="Calibri"/>
              </a:rPr>
              <a:t>Streaming</a:t>
            </a:r>
          </a:p>
        </p:txBody>
      </p: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8238182" y="4389258"/>
            <a:ext cx="330399" cy="671652"/>
            <a:chOff x="4377769" y="4618254"/>
            <a:chExt cx="398080" cy="771144"/>
          </a:xfrm>
        </p:grpSpPr>
        <p:sp>
          <p:nvSpPr>
            <p:cNvPr id="15" name="Rectangle 14"/>
            <p:cNvSpPr/>
            <p:nvPr/>
          </p:nvSpPr>
          <p:spPr>
            <a:xfrm>
              <a:off x="4377769" y="4618254"/>
              <a:ext cx="398080" cy="155827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kern="0">
                <a:solidFill>
                  <a:sysClr val="window" lastClr="FFFFFF"/>
                </a:solidFill>
                <a:latin typeface="Calibri"/>
                <a:ea typeface="ヒラギノ角ゴ ProN W3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377769" y="4925913"/>
              <a:ext cx="398080" cy="155827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kern="0">
                <a:solidFill>
                  <a:sysClr val="window" lastClr="FFFFFF"/>
                </a:solidFill>
                <a:latin typeface="Calibri"/>
                <a:ea typeface="ヒラギノ角ゴ ProN W3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377769" y="5233571"/>
              <a:ext cx="398080" cy="155827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en-US" kern="0">
                <a:solidFill>
                  <a:sysClr val="window" lastClr="FFFFFF"/>
                </a:solidFill>
                <a:latin typeface="Calibri"/>
                <a:ea typeface="ヒラギノ角ゴ ProN W3"/>
              </a:endParaRP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6260256" y="3874113"/>
            <a:ext cx="883444" cy="1049450"/>
            <a:chOff x="1823089" y="4029165"/>
            <a:chExt cx="1064230" cy="1161739"/>
          </a:xfrm>
        </p:grpSpPr>
        <p:cxnSp>
          <p:nvCxnSpPr>
            <p:cNvPr id="19" name="Straight Arrow Connector 18"/>
            <p:cNvCxnSpPr/>
            <p:nvPr/>
          </p:nvCxnSpPr>
          <p:spPr>
            <a:xfrm flipH="1" flipV="1">
              <a:off x="1823089" y="4031968"/>
              <a:ext cx="830086" cy="1158935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H="1" flipV="1">
              <a:off x="2355921" y="4029165"/>
              <a:ext cx="297254" cy="1161739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V="1">
              <a:off x="2653175" y="4031968"/>
              <a:ext cx="234144" cy="1158935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5978376" y="4478156"/>
            <a:ext cx="1941909" cy="592777"/>
          </a:xfrm>
          <a:prstGeom prst="rect">
            <a:avLst/>
          </a:prstGeom>
          <a:solidFill>
            <a:sysClr val="window" lastClr="FFFFFF"/>
          </a:solidFill>
        </p:spPr>
        <p:txBody>
          <a:bodyPr lIns="38405" tIns="19202" rIns="38405" bIns="19202">
            <a:spAutoFit/>
          </a:bodyPr>
          <a:lstStyle/>
          <a:p>
            <a:pPr algn="ctr">
              <a:defRPr/>
            </a:pPr>
            <a:r>
              <a:rPr lang="en-US" kern="0" dirty="0">
                <a:solidFill>
                  <a:sysClr val="windowText" lastClr="000000"/>
                </a:solidFill>
                <a:latin typeface="Calibri"/>
                <a:ea typeface="ヒラギノ角ゴ ProN W3"/>
                <a:cs typeface="Calibri"/>
              </a:rPr>
              <a:t>batches of X seconds</a:t>
            </a:r>
          </a:p>
        </p:txBody>
      </p: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6091485" y="5591787"/>
            <a:ext cx="1571625" cy="756061"/>
            <a:chOff x="15712706" y="10151158"/>
            <a:chExt cx="4191000" cy="1724814"/>
          </a:xfrm>
        </p:grpSpPr>
        <p:grpSp>
          <p:nvGrpSpPr>
            <p:cNvPr id="25" name="Group 65"/>
            <p:cNvGrpSpPr>
              <a:grpSpLocks/>
            </p:cNvGrpSpPr>
            <p:nvPr/>
          </p:nvGrpSpPr>
          <p:grpSpPr bwMode="auto">
            <a:xfrm>
              <a:off x="15712706" y="10151158"/>
              <a:ext cx="4081598" cy="640089"/>
              <a:chOff x="3519264" y="4541124"/>
              <a:chExt cx="1843853" cy="322227"/>
            </a:xfrm>
          </p:grpSpPr>
          <p:sp>
            <p:nvSpPr>
              <p:cNvPr id="27" name="Right Arrow 26"/>
              <p:cNvSpPr/>
              <p:nvPr/>
            </p:nvSpPr>
            <p:spPr>
              <a:xfrm rot="10800000">
                <a:off x="3519264" y="4541124"/>
                <a:ext cx="262477" cy="322128"/>
              </a:xfrm>
              <a:prstGeom prst="rightArrow">
                <a:avLst/>
              </a:prstGeom>
              <a:gradFill>
                <a:lin ang="5400000" scaled="0"/>
              </a:gra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ea typeface="ヒラギノ角ゴ ProN W3"/>
                  <a:cs typeface="Calibri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4430044" y="4624254"/>
                <a:ext cx="398018" cy="155868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ea typeface="ヒラギノ角ゴ ProN W3"/>
                  <a:cs typeface="Calibri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3897919" y="4624254"/>
                <a:ext cx="398018" cy="155868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ea typeface="ヒラギノ角ゴ ProN W3"/>
                  <a:cs typeface="Calibri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4965038" y="4624254"/>
                <a:ext cx="398018" cy="155868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kern="0">
                  <a:solidFill>
                    <a:sysClr val="window" lastClr="FFFFFF"/>
                  </a:solidFill>
                  <a:latin typeface="Calibri"/>
                  <a:ea typeface="ヒラギノ角ゴ ProN W3"/>
                  <a:cs typeface="Calibri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15738106" y="10583046"/>
              <a:ext cx="4165600" cy="12929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kern="0" dirty="0">
                  <a:solidFill>
                    <a:sysClr val="windowText" lastClr="000000"/>
                  </a:solidFill>
                  <a:latin typeface="Calibri"/>
                  <a:ea typeface="ヒラギノ角ゴ ProN W3"/>
                  <a:cs typeface="Calibri"/>
                </a:rPr>
                <a:t>processed results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079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09"/>
    </mc:Choice>
    <mc:Fallback xmlns="">
      <p:transition spd="slow" advTm="5620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DStreams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78151"/>
          </a:xfrm>
        </p:spPr>
        <p:txBody>
          <a:bodyPr/>
          <a:lstStyle/>
          <a:p>
            <a:r>
              <a:rPr lang="en-US" sz="2800" dirty="0"/>
              <a:t>Discretized stream (</a:t>
            </a:r>
            <a:r>
              <a:rPr lang="en-US" sz="2800" dirty="0" err="1"/>
              <a:t>DStream</a:t>
            </a:r>
            <a:r>
              <a:rPr lang="en-US" sz="2800" dirty="0"/>
              <a:t>) is a sequence of </a:t>
            </a:r>
            <a:r>
              <a:rPr lang="en-US" sz="2800" dirty="0">
                <a:solidFill>
                  <a:srgbClr val="6F2529"/>
                </a:solidFill>
              </a:rPr>
              <a:t>immutable, partitioned datasets</a:t>
            </a:r>
          </a:p>
          <a:p>
            <a:pPr lvl="1"/>
            <a:r>
              <a:rPr lang="en-US" sz="2800" dirty="0"/>
              <a:t>a sequence of RDDs!</a:t>
            </a:r>
          </a:p>
          <a:p>
            <a:r>
              <a:rPr lang="en-US" sz="2800" dirty="0"/>
              <a:t>Can be created from live data streams (e.g., twitter, network sockets, </a:t>
            </a:r>
            <a:r>
              <a:rPr lang="mr-IN" sz="2800" dirty="0"/>
              <a:t>…</a:t>
            </a:r>
            <a:r>
              <a:rPr lang="en-US" sz="2800" dirty="0"/>
              <a:t>) or by applying bulk parallel transformations on other </a:t>
            </a:r>
            <a:r>
              <a:rPr lang="en-US" sz="2800" dirty="0" err="1"/>
              <a:t>DStreams</a:t>
            </a:r>
            <a:endParaRPr lang="en-US" sz="2800" dirty="0">
              <a:solidFill>
                <a:srgbClr val="6F252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95736" y="3908275"/>
            <a:ext cx="59046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dirty="0" err="1">
                <a:latin typeface="Consolas"/>
                <a:cs typeface="Consolas"/>
              </a:rPr>
              <a:t>val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>
                <a:solidFill>
                  <a:srgbClr val="B50B1B"/>
                </a:solidFill>
                <a:latin typeface="Consolas"/>
                <a:cs typeface="Consolas"/>
              </a:rPr>
              <a:t>tweets</a:t>
            </a:r>
            <a:r>
              <a:rPr lang="en-US" dirty="0">
                <a:solidFill>
                  <a:schemeClr val="accent4"/>
                </a:solidFill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= </a:t>
            </a:r>
            <a:r>
              <a:rPr lang="en-US" dirty="0" err="1">
                <a:latin typeface="Consolas"/>
                <a:cs typeface="Consolas"/>
              </a:rPr>
              <a:t>ssc.</a:t>
            </a:r>
            <a:r>
              <a:rPr lang="en-US" dirty="0" err="1">
                <a:solidFill>
                  <a:srgbClr val="0D8BE6"/>
                </a:solidFill>
                <a:latin typeface="Consolas"/>
                <a:cs typeface="Consolas"/>
              </a:rPr>
              <a:t>twitterStream</a:t>
            </a:r>
            <a:r>
              <a:rPr lang="en-US" dirty="0">
                <a:latin typeface="Consolas"/>
                <a:cs typeface="Consolas"/>
              </a:rPr>
              <a:t>()</a:t>
            </a:r>
          </a:p>
        </p:txBody>
      </p:sp>
      <p:grpSp>
        <p:nvGrpSpPr>
          <p:cNvPr id="32" name="Group 84"/>
          <p:cNvGrpSpPr>
            <a:grpSpLocks/>
          </p:cNvGrpSpPr>
          <p:nvPr/>
        </p:nvGrpSpPr>
        <p:grpSpPr bwMode="auto">
          <a:xfrm>
            <a:off x="2762895" y="5049068"/>
            <a:ext cx="834628" cy="296069"/>
            <a:chOff x="7918600" y="4832650"/>
            <a:chExt cx="2458447" cy="653855"/>
          </a:xfrm>
        </p:grpSpPr>
        <p:sp>
          <p:nvSpPr>
            <p:cNvPr id="33" name="Alternate Process 32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1905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prstClr val="black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grpSp>
        <p:nvGrpSpPr>
          <p:cNvPr id="37" name="Group 89"/>
          <p:cNvGrpSpPr>
            <a:grpSpLocks/>
          </p:cNvGrpSpPr>
          <p:nvPr/>
        </p:nvGrpSpPr>
        <p:grpSpPr bwMode="auto">
          <a:xfrm>
            <a:off x="2709912" y="5400700"/>
            <a:ext cx="980480" cy="380206"/>
            <a:chOff x="7762239" y="5609988"/>
            <a:chExt cx="2889827" cy="840669"/>
          </a:xfrm>
        </p:grpSpPr>
        <p:pic>
          <p:nvPicPr>
            <p:cNvPr id="38" name="Picture 90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91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9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93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Group 41"/>
          <p:cNvGrpSpPr>
            <a:grpSpLocks/>
          </p:cNvGrpSpPr>
          <p:nvPr/>
        </p:nvGrpSpPr>
        <p:grpSpPr bwMode="auto">
          <a:xfrm>
            <a:off x="2699792" y="4298974"/>
            <a:ext cx="4572000" cy="516731"/>
            <a:chOff x="3523416" y="4511948"/>
            <a:chExt cx="1861716" cy="322227"/>
          </a:xfrm>
        </p:grpSpPr>
        <p:sp>
          <p:nvSpPr>
            <p:cNvPr id="43" name="Right Arrow 42"/>
            <p:cNvSpPr/>
            <p:nvPr/>
          </p:nvSpPr>
          <p:spPr>
            <a:xfrm>
              <a:off x="5122601" y="4511948"/>
              <a:ext cx="262531" cy="322227"/>
            </a:xfrm>
            <a:prstGeom prst="rightArrow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endParaRPr lang="en-US" sz="1400" kern="0">
                <a:solidFill>
                  <a:prstClr val="black"/>
                </a:solidFill>
                <a:latin typeface="Calibri"/>
                <a:ea typeface="ヒラギノ角ゴ ProN W3"/>
                <a:cs typeface="ヒラギノ角ゴ ProN W3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055750" y="4600053"/>
              <a:ext cx="408705" cy="1554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batch @ t+1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523416" y="4603518"/>
              <a:ext cx="408705" cy="1554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b</a:t>
              </a:r>
              <a:r>
                <a:rPr lang="en-US" sz="1400" kern="0" dirty="0" err="1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atch</a:t>
              </a: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 @ t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587600" y="4603518"/>
              <a:ext cx="408705" cy="1554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batch @ t+2</a:t>
              </a:r>
            </a:p>
          </p:txBody>
        </p:sp>
      </p:grpSp>
      <p:grpSp>
        <p:nvGrpSpPr>
          <p:cNvPr id="47" name="Group 110"/>
          <p:cNvGrpSpPr>
            <a:grpSpLocks/>
          </p:cNvGrpSpPr>
          <p:nvPr/>
        </p:nvGrpSpPr>
        <p:grpSpPr bwMode="auto">
          <a:xfrm>
            <a:off x="4028530" y="5400700"/>
            <a:ext cx="980480" cy="380206"/>
            <a:chOff x="7762239" y="5609988"/>
            <a:chExt cx="2889827" cy="840669"/>
          </a:xfrm>
        </p:grpSpPr>
        <p:pic>
          <p:nvPicPr>
            <p:cNvPr id="48" name="Picture 158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161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16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163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Group 169"/>
          <p:cNvGrpSpPr>
            <a:grpSpLocks/>
          </p:cNvGrpSpPr>
          <p:nvPr/>
        </p:nvGrpSpPr>
        <p:grpSpPr bwMode="auto">
          <a:xfrm>
            <a:off x="5321548" y="5400700"/>
            <a:ext cx="980480" cy="380206"/>
            <a:chOff x="7762239" y="5609988"/>
            <a:chExt cx="2889827" cy="840669"/>
          </a:xfrm>
        </p:grpSpPr>
        <p:pic>
          <p:nvPicPr>
            <p:cNvPr id="53" name="Picture 170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171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17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173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628397" y="5003630"/>
            <a:ext cx="1857375" cy="34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" charset="0"/>
                <a:ea typeface="ヒラギノ角ゴ ProN W3"/>
                <a:cs typeface="Calibri" charset="0"/>
              </a:rPr>
              <a:t>tweets </a:t>
            </a:r>
            <a:r>
              <a:rPr lang="en-US" sz="2000" dirty="0" err="1">
                <a:solidFill>
                  <a:prstClr val="black"/>
                </a:solidFill>
                <a:latin typeface="Calibri" charset="0"/>
                <a:ea typeface="ヒラギノ角ゴ ProN W3"/>
                <a:cs typeface="Calibri" charset="0"/>
              </a:rPr>
              <a:t>DStream</a:t>
            </a:r>
            <a:endParaRPr lang="en-US" sz="2000" dirty="0">
              <a:solidFill>
                <a:prstClr val="black"/>
              </a:solidFill>
              <a:latin typeface="Calibri" charset="0"/>
              <a:ea typeface="ヒラギノ角ゴ ProN W3"/>
              <a:cs typeface="Calibri" charset="0"/>
            </a:endParaRPr>
          </a:p>
        </p:txBody>
      </p:sp>
      <p:sp>
        <p:nvSpPr>
          <p:cNvPr id="58" name="Rounded Rectangular Callout 57"/>
          <p:cNvSpPr/>
          <p:nvPr/>
        </p:nvSpPr>
        <p:spPr>
          <a:xfrm>
            <a:off x="5709692" y="5906318"/>
            <a:ext cx="3110780" cy="762000"/>
          </a:xfrm>
          <a:prstGeom prst="wedgeRoundRectCallout">
            <a:avLst>
              <a:gd name="adj1" fmla="val -33826"/>
              <a:gd name="adj2" fmla="val -124938"/>
              <a:gd name="adj3" fmla="val 16667"/>
            </a:avLst>
          </a:prstGeom>
          <a:ln w="28575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ヒラギノ角ゴ ProN W3"/>
                <a:cs typeface="Calibri"/>
              </a:rPr>
              <a:t>stored in memory as an RDD (immutable, distributed)</a:t>
            </a:r>
          </a:p>
        </p:txBody>
      </p:sp>
      <p:grpSp>
        <p:nvGrpSpPr>
          <p:cNvPr id="59" name="Group 84"/>
          <p:cNvGrpSpPr>
            <a:grpSpLocks/>
          </p:cNvGrpSpPr>
          <p:nvPr/>
        </p:nvGrpSpPr>
        <p:grpSpPr bwMode="auto">
          <a:xfrm>
            <a:off x="4078536" y="5053831"/>
            <a:ext cx="834628" cy="296069"/>
            <a:chOff x="7918600" y="4832650"/>
            <a:chExt cx="2458447" cy="653855"/>
          </a:xfrm>
        </p:grpSpPr>
        <p:sp>
          <p:nvSpPr>
            <p:cNvPr id="60" name="Alternate Process 59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1905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prstClr val="black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grpSp>
        <p:nvGrpSpPr>
          <p:cNvPr id="64" name="Group 84"/>
          <p:cNvGrpSpPr>
            <a:grpSpLocks/>
          </p:cNvGrpSpPr>
          <p:nvPr/>
        </p:nvGrpSpPr>
        <p:grpSpPr bwMode="auto">
          <a:xfrm>
            <a:off x="5364411" y="5053831"/>
            <a:ext cx="834628" cy="296069"/>
            <a:chOff x="7918600" y="4832650"/>
            <a:chExt cx="2458447" cy="653855"/>
          </a:xfrm>
        </p:grpSpPr>
        <p:sp>
          <p:nvSpPr>
            <p:cNvPr id="65" name="Alternate Process 64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1905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prstClr val="black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352640" y="4407596"/>
            <a:ext cx="3143250" cy="34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r>
              <a:rPr lang="en-US" sz="2000">
                <a:solidFill>
                  <a:prstClr val="black"/>
                </a:solidFill>
                <a:latin typeface="Calibri" charset="0"/>
                <a:ea typeface="ヒラギノ角ゴ ProN W3"/>
                <a:cs typeface="Calibri" charset="0"/>
              </a:rPr>
              <a:t>Twitter Streaming API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739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585"/>
    </mc:Choice>
    <mc:Fallback xmlns="">
      <p:transition spd="slow" advTm="775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7569 L -3.05556E-6 -3.7037E-7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7569 L 3.33333E-6 -4.81481E-6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7569 L -1.66667E-6 -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 animBg="1"/>
      <p:bldP spid="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>
                <a:solidFill>
                  <a:schemeClr val="tx2"/>
                </a:solidFill>
              </a:rPr>
              <a:t>Data streams management</a:t>
            </a:r>
          </a:p>
        </p:txBody>
      </p:sp>
      <p:sp>
        <p:nvSpPr>
          <p:cNvPr id="544771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77800" y="1085850"/>
            <a:ext cx="8740775" cy="2199134"/>
          </a:xfrm>
        </p:spPr>
        <p:txBody>
          <a:bodyPr/>
          <a:lstStyle/>
          <a:p>
            <a:pPr marL="342900" indent="-342900">
              <a:lnSpc>
                <a:spcPct val="75000"/>
              </a:lnSpc>
              <a:buFont typeface="Symbol" pitchFamily="18" charset="2"/>
              <a:buChar char="·"/>
              <a:defRPr/>
            </a:pPr>
            <a:r>
              <a:rPr lang="en-US" sz="2800" dirty="0"/>
              <a:t>Traditional DBMS – data stored in </a:t>
            </a:r>
            <a:r>
              <a:rPr lang="en-US" sz="2800" dirty="0">
                <a:solidFill>
                  <a:srgbClr val="006600"/>
                </a:solidFill>
              </a:rPr>
              <a:t>finite, persistent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data sets</a:t>
            </a:r>
            <a:r>
              <a:rPr lang="en-US" sz="2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endParaRPr lang="en-US" sz="2800" dirty="0"/>
          </a:p>
          <a:p>
            <a:pPr marL="342900" indent="-342900">
              <a:spcAft>
                <a:spcPct val="35000"/>
              </a:spcAft>
              <a:buFont typeface="Symbol" pitchFamily="18" charset="2"/>
              <a:buChar char="·"/>
              <a:defRPr/>
            </a:pPr>
            <a:r>
              <a:rPr lang="en-US" sz="2800" dirty="0">
                <a:solidFill>
                  <a:srgbClr val="A50021"/>
                </a:solidFill>
              </a:rPr>
              <a:t>Data Streams </a:t>
            </a:r>
            <a:r>
              <a:rPr lang="en-US" sz="2800" dirty="0"/>
              <a:t>– distributed, </a:t>
            </a:r>
            <a:r>
              <a:rPr lang="en-US" sz="2800" dirty="0">
                <a:solidFill>
                  <a:srgbClr val="A50021"/>
                </a:solidFill>
              </a:rPr>
              <a:t>continuous, unbounded</a:t>
            </a:r>
            <a:r>
              <a:rPr lang="en-US" sz="2800" dirty="0"/>
              <a:t>, rapid, time varying, noisy,</a:t>
            </a:r>
            <a:r>
              <a:rPr lang="en-US" sz="2400" dirty="0"/>
              <a:t> </a:t>
            </a:r>
            <a:r>
              <a:rPr lang="mr-IN" sz="2400" dirty="0"/>
              <a:t>…</a:t>
            </a:r>
            <a:endParaRPr lang="en-US" sz="2000" dirty="0"/>
          </a:p>
          <a:p>
            <a:pPr marL="342900" indent="-342900">
              <a:lnSpc>
                <a:spcPct val="75000"/>
              </a:lnSpc>
              <a:spcAft>
                <a:spcPct val="35000"/>
              </a:spcAft>
              <a:buFont typeface="Symbol" pitchFamily="18" charset="2"/>
              <a:buChar char="·"/>
              <a:defRPr/>
            </a:pPr>
            <a:r>
              <a:rPr lang="en-US" sz="2800" dirty="0">
                <a:solidFill>
                  <a:srgbClr val="A50021"/>
                </a:solidFill>
              </a:rPr>
              <a:t>Data-Stream Management </a:t>
            </a:r>
            <a:r>
              <a:rPr lang="en-US" sz="2800" dirty="0"/>
              <a:t>– variety of applications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3415640"/>
            <a:ext cx="9144000" cy="2677656"/>
          </a:xfrm>
          <a:prstGeom prst="rect">
            <a:avLst/>
          </a:prstGeom>
          <a:noFill/>
        </p:spPr>
        <p:txBody>
          <a:bodyPr wrap="square" numCol="2" rtlCol="0">
            <a:noAutofit/>
          </a:bodyPr>
          <a:lstStyle/>
          <a:p>
            <a:pPr marL="742950" indent="-457200">
              <a:buFont typeface=".AppleSystemUIFont" charset="-120"/>
              <a:buChar char="-"/>
              <a:defRPr/>
            </a:pPr>
            <a:r>
              <a:rPr lang="en-US" sz="2800" dirty="0"/>
              <a:t>Real-time network analytics</a:t>
            </a:r>
          </a:p>
          <a:p>
            <a:pPr marL="742950" indent="-457200">
              <a:buFont typeface=".AppleSystemUIFont" charset="-120"/>
              <a:buChar char="-"/>
              <a:defRPr/>
            </a:pPr>
            <a:r>
              <a:rPr lang="en-US" sz="2800" dirty="0"/>
              <a:t>Network security</a:t>
            </a:r>
          </a:p>
          <a:p>
            <a:pPr marL="742950" indent="-457200">
              <a:buFont typeface=".AppleSystemUIFont" charset="-120"/>
              <a:buChar char="-"/>
              <a:defRPr/>
            </a:pPr>
            <a:r>
              <a:rPr lang="en-US" sz="2800" dirty="0"/>
              <a:t>Traffic engineering</a:t>
            </a:r>
          </a:p>
          <a:p>
            <a:pPr marL="742950" indent="-457200">
              <a:buFont typeface=".AppleSystemUIFont" charset="-120"/>
              <a:buChar char="-"/>
              <a:defRPr/>
            </a:pPr>
            <a:r>
              <a:rPr lang="en-US" sz="2800" dirty="0"/>
              <a:t>Sensor networks</a:t>
            </a:r>
          </a:p>
          <a:p>
            <a:pPr marL="742950" indent="-457200">
              <a:buFont typeface=".AppleSystemUIFont" charset="-120"/>
              <a:buChar char="-"/>
              <a:defRPr/>
            </a:pPr>
            <a:r>
              <a:rPr lang="en-US" sz="2800" dirty="0"/>
              <a:t>Financial applications</a:t>
            </a:r>
          </a:p>
          <a:p>
            <a:pPr marL="742950" indent="-457200">
              <a:buFont typeface=".AppleSystemUIFont" charset="-120"/>
              <a:buChar char="-"/>
              <a:defRPr/>
            </a:pPr>
            <a:endParaRPr lang="en-US" sz="2800" dirty="0"/>
          </a:p>
          <a:p>
            <a:pPr marL="742950" indent="-457200">
              <a:buFont typeface=".AppleSystemUIFont" charset="-120"/>
              <a:buChar char="-"/>
              <a:defRPr/>
            </a:pPr>
            <a:r>
              <a:rPr lang="en-US" sz="2800" dirty="0"/>
              <a:t>Telecom call-detail records</a:t>
            </a:r>
          </a:p>
          <a:p>
            <a:pPr marL="742950" indent="-457200">
              <a:buFont typeface=".AppleSystemUIFont" charset="-120"/>
              <a:buChar char="-"/>
              <a:defRPr/>
            </a:pPr>
            <a:r>
              <a:rPr lang="en-US" sz="2800" dirty="0"/>
              <a:t>Web logs and clickstreams</a:t>
            </a:r>
          </a:p>
          <a:p>
            <a:pPr marL="742950" indent="-457200">
              <a:buFont typeface=".AppleSystemUIFont" charset="-120"/>
              <a:buChar char="-"/>
              <a:defRPr/>
            </a:pPr>
            <a:r>
              <a:rPr lang="en-US" sz="2800" dirty="0"/>
              <a:t>Manufacturing processes</a:t>
            </a:r>
          </a:p>
          <a:p>
            <a:pPr marL="742950" indent="-457200">
              <a:buFont typeface=".AppleSystemUIFont" charset="-120"/>
              <a:buChar char="-"/>
              <a:defRPr/>
            </a:pPr>
            <a:r>
              <a:rPr lang="mr-IN" sz="2800" dirty="0"/>
              <a:t>…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18146252"/>
      </p:ext>
    </p:extLst>
  </p:cSld>
  <p:clrMapOvr>
    <a:masterClrMapping/>
  </p:clrMapOvr>
  <p:transition advTm="290434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Example </a:t>
            </a:r>
            <a:r>
              <a:rPr lang="mr-IN" sz="4000" dirty="0"/>
              <a:t>–</a:t>
            </a:r>
            <a:r>
              <a:rPr lang="en-US" sz="4000" dirty="0"/>
              <a:t> streaming word count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57200" y="1738506"/>
            <a:ext cx="83632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sz="2000" dirty="0" err="1">
                <a:latin typeface="Consolas"/>
                <a:cs typeface="Consolas"/>
              </a:rPr>
              <a:t>val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Consolas"/>
                <a:cs typeface="Consolas"/>
              </a:rPr>
              <a:t>ssc</a:t>
            </a:r>
            <a:r>
              <a:rPr lang="en-US" sz="200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= new </a:t>
            </a:r>
            <a:r>
              <a:rPr lang="en-US" sz="2000" dirty="0" err="1">
                <a:solidFill>
                  <a:srgbClr val="0070C0"/>
                </a:solidFill>
                <a:latin typeface="Consolas"/>
                <a:cs typeface="Consolas"/>
              </a:rPr>
              <a:t>StreamingContext</a:t>
            </a:r>
            <a:r>
              <a:rPr lang="en-US" sz="2000" dirty="0">
                <a:latin typeface="Consolas"/>
                <a:cs typeface="Consolas"/>
              </a:rPr>
              <a:t>(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, Seconds(5))</a:t>
            </a:r>
          </a:p>
          <a:p>
            <a:pPr marL="0" indent="0">
              <a:buNone/>
              <a:defRPr/>
            </a:pPr>
            <a:endParaRPr lang="en-US" sz="2000" dirty="0">
              <a:latin typeface="Consolas"/>
              <a:cs typeface="Consolas"/>
            </a:endParaRPr>
          </a:p>
        </p:txBody>
      </p:sp>
      <p:grpSp>
        <p:nvGrpSpPr>
          <p:cNvPr id="32" name="Group 84"/>
          <p:cNvGrpSpPr>
            <a:grpSpLocks/>
          </p:cNvGrpSpPr>
          <p:nvPr/>
        </p:nvGrpSpPr>
        <p:grpSpPr bwMode="auto">
          <a:xfrm>
            <a:off x="2762895" y="5049068"/>
            <a:ext cx="834628" cy="296069"/>
            <a:chOff x="7918600" y="4832650"/>
            <a:chExt cx="2458447" cy="653855"/>
          </a:xfrm>
        </p:grpSpPr>
        <p:sp>
          <p:nvSpPr>
            <p:cNvPr id="33" name="Alternate Process 32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1905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prstClr val="black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grpSp>
        <p:nvGrpSpPr>
          <p:cNvPr id="37" name="Group 89"/>
          <p:cNvGrpSpPr>
            <a:grpSpLocks/>
          </p:cNvGrpSpPr>
          <p:nvPr/>
        </p:nvGrpSpPr>
        <p:grpSpPr bwMode="auto">
          <a:xfrm>
            <a:off x="2709912" y="5400700"/>
            <a:ext cx="980480" cy="380206"/>
            <a:chOff x="7762239" y="5609988"/>
            <a:chExt cx="2889827" cy="840669"/>
          </a:xfrm>
        </p:grpSpPr>
        <p:pic>
          <p:nvPicPr>
            <p:cNvPr id="38" name="Picture 90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91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92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93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Group 41"/>
          <p:cNvGrpSpPr>
            <a:grpSpLocks/>
          </p:cNvGrpSpPr>
          <p:nvPr/>
        </p:nvGrpSpPr>
        <p:grpSpPr bwMode="auto">
          <a:xfrm>
            <a:off x="2699792" y="4298974"/>
            <a:ext cx="4572000" cy="516731"/>
            <a:chOff x="3523416" y="4511948"/>
            <a:chExt cx="1861716" cy="322227"/>
          </a:xfrm>
        </p:grpSpPr>
        <p:sp>
          <p:nvSpPr>
            <p:cNvPr id="43" name="Right Arrow 42"/>
            <p:cNvSpPr/>
            <p:nvPr/>
          </p:nvSpPr>
          <p:spPr>
            <a:xfrm>
              <a:off x="5122601" y="4511948"/>
              <a:ext cx="262531" cy="322227"/>
            </a:xfrm>
            <a:prstGeom prst="rightArrow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endParaRPr lang="en-US" sz="1400" kern="0">
                <a:solidFill>
                  <a:prstClr val="black"/>
                </a:solidFill>
                <a:latin typeface="Calibri"/>
                <a:ea typeface="ヒラギノ角ゴ ProN W3"/>
                <a:cs typeface="ヒラギノ角ゴ ProN W3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055750" y="4600053"/>
              <a:ext cx="408705" cy="1554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batch @ t+1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523416" y="4603518"/>
              <a:ext cx="408705" cy="1554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b</a:t>
              </a:r>
              <a:r>
                <a:rPr lang="en-US" sz="1400" kern="0" dirty="0" err="1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atch</a:t>
              </a: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 @ t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587600" y="4603518"/>
              <a:ext cx="408705" cy="1554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batch @ t+2</a:t>
              </a:r>
            </a:p>
          </p:txBody>
        </p:sp>
      </p:grpSp>
      <p:grpSp>
        <p:nvGrpSpPr>
          <p:cNvPr id="47" name="Group 110"/>
          <p:cNvGrpSpPr>
            <a:grpSpLocks/>
          </p:cNvGrpSpPr>
          <p:nvPr/>
        </p:nvGrpSpPr>
        <p:grpSpPr bwMode="auto">
          <a:xfrm>
            <a:off x="4028530" y="5400700"/>
            <a:ext cx="980480" cy="380206"/>
            <a:chOff x="7762239" y="5609988"/>
            <a:chExt cx="2889827" cy="840669"/>
          </a:xfrm>
        </p:grpSpPr>
        <p:pic>
          <p:nvPicPr>
            <p:cNvPr id="48" name="Picture 158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161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162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163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Group 169"/>
          <p:cNvGrpSpPr>
            <a:grpSpLocks/>
          </p:cNvGrpSpPr>
          <p:nvPr/>
        </p:nvGrpSpPr>
        <p:grpSpPr bwMode="auto">
          <a:xfrm>
            <a:off x="5321548" y="5400700"/>
            <a:ext cx="980480" cy="380206"/>
            <a:chOff x="7762239" y="5609988"/>
            <a:chExt cx="2889827" cy="840669"/>
          </a:xfrm>
        </p:grpSpPr>
        <p:pic>
          <p:nvPicPr>
            <p:cNvPr id="53" name="Picture 170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171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172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173"/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628397" y="5003630"/>
            <a:ext cx="1857375" cy="34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" charset="0"/>
                <a:ea typeface="ヒラギノ角ゴ ProN W3"/>
                <a:cs typeface="Calibri" charset="0"/>
              </a:rPr>
              <a:t>tweets </a:t>
            </a:r>
            <a:r>
              <a:rPr lang="en-US" sz="2000" dirty="0" err="1">
                <a:solidFill>
                  <a:prstClr val="black"/>
                </a:solidFill>
                <a:latin typeface="Calibri" charset="0"/>
                <a:ea typeface="ヒラギノ角ゴ ProN W3"/>
                <a:cs typeface="Calibri" charset="0"/>
              </a:rPr>
              <a:t>DStream</a:t>
            </a:r>
            <a:endParaRPr lang="en-US" sz="2000" dirty="0">
              <a:solidFill>
                <a:prstClr val="black"/>
              </a:solidFill>
              <a:latin typeface="Calibri" charset="0"/>
              <a:ea typeface="ヒラギノ角ゴ ProN W3"/>
              <a:cs typeface="Calibri" charset="0"/>
            </a:endParaRPr>
          </a:p>
        </p:txBody>
      </p:sp>
      <p:sp>
        <p:nvSpPr>
          <p:cNvPr id="58" name="Rounded Rectangular Callout 57"/>
          <p:cNvSpPr/>
          <p:nvPr/>
        </p:nvSpPr>
        <p:spPr>
          <a:xfrm>
            <a:off x="5428007" y="2559459"/>
            <a:ext cx="3110780" cy="619990"/>
          </a:xfrm>
          <a:prstGeom prst="wedgeRoundRectCallout">
            <a:avLst>
              <a:gd name="adj1" fmla="val -18816"/>
              <a:gd name="adj2" fmla="val -124938"/>
              <a:gd name="adj3" fmla="val 16667"/>
            </a:avLst>
          </a:prstGeom>
          <a:ln w="28575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>
              <a:defRPr/>
            </a:pPr>
            <a:r>
              <a:rPr lang="en-US" sz="2000">
                <a:solidFill>
                  <a:srgbClr val="000000"/>
                </a:solidFill>
                <a:latin typeface="Calibri"/>
                <a:ea typeface="ヒラギノ角ゴ ProN W3"/>
                <a:cs typeface="Calibri"/>
              </a:rPr>
              <a:t>size of each batch</a:t>
            </a:r>
          </a:p>
        </p:txBody>
      </p:sp>
      <p:grpSp>
        <p:nvGrpSpPr>
          <p:cNvPr id="59" name="Group 84"/>
          <p:cNvGrpSpPr>
            <a:grpSpLocks/>
          </p:cNvGrpSpPr>
          <p:nvPr/>
        </p:nvGrpSpPr>
        <p:grpSpPr bwMode="auto">
          <a:xfrm>
            <a:off x="4078536" y="5053831"/>
            <a:ext cx="834628" cy="296069"/>
            <a:chOff x="7918600" y="4832650"/>
            <a:chExt cx="2458447" cy="653855"/>
          </a:xfrm>
        </p:grpSpPr>
        <p:sp>
          <p:nvSpPr>
            <p:cNvPr id="60" name="Alternate Process 59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1905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prstClr val="black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grpSp>
        <p:nvGrpSpPr>
          <p:cNvPr id="64" name="Group 84"/>
          <p:cNvGrpSpPr>
            <a:grpSpLocks/>
          </p:cNvGrpSpPr>
          <p:nvPr/>
        </p:nvGrpSpPr>
        <p:grpSpPr bwMode="auto">
          <a:xfrm>
            <a:off x="5364411" y="5053831"/>
            <a:ext cx="834628" cy="296069"/>
            <a:chOff x="7918600" y="4832650"/>
            <a:chExt cx="2458447" cy="653855"/>
          </a:xfrm>
        </p:grpSpPr>
        <p:sp>
          <p:nvSpPr>
            <p:cNvPr id="65" name="Alternate Process 64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1905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prstClr val="black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352640" y="4407596"/>
            <a:ext cx="3143250" cy="34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r>
              <a:rPr lang="en-US" sz="2000">
                <a:solidFill>
                  <a:prstClr val="black"/>
                </a:solidFill>
                <a:latin typeface="Calibri" charset="0"/>
                <a:ea typeface="ヒラギノ角ゴ ProN W3"/>
                <a:cs typeface="Calibri" charset="0"/>
              </a:rPr>
              <a:t>Twitter Streaming API</a:t>
            </a:r>
          </a:p>
        </p:txBody>
      </p:sp>
      <p:sp>
        <p:nvSpPr>
          <p:cNvPr id="71" name="Rounded Rectangular Callout 70"/>
          <p:cNvSpPr/>
          <p:nvPr/>
        </p:nvSpPr>
        <p:spPr>
          <a:xfrm>
            <a:off x="1096297" y="2559459"/>
            <a:ext cx="3110780" cy="619990"/>
          </a:xfrm>
          <a:prstGeom prst="wedgeRoundRectCallout">
            <a:avLst>
              <a:gd name="adj1" fmla="val 31843"/>
              <a:gd name="adj2" fmla="val -126507"/>
              <a:gd name="adj3" fmla="val 16667"/>
            </a:avLst>
          </a:prstGeom>
          <a:ln w="28575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>
              <a:defRPr/>
            </a:pPr>
            <a:r>
              <a:rPr lang="en-US" sz="2000" b="1">
                <a:solidFill>
                  <a:srgbClr val="000000"/>
                </a:solidFill>
                <a:latin typeface="Calibri"/>
                <a:ea typeface="ヒラギノ角ゴ ProN W3"/>
                <a:cs typeface="Calibri"/>
              </a:rPr>
              <a:t>streaming 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ヒラギノ角ゴ ProN W3"/>
                <a:cs typeface="Calibri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51485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976"/>
    </mc:Choice>
    <mc:Fallback xmlns="">
      <p:transition spd="slow" advTm="76976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Example </a:t>
            </a:r>
            <a:r>
              <a:rPr lang="mr-IN" sz="4000" dirty="0"/>
              <a:t>–</a:t>
            </a:r>
            <a:r>
              <a:rPr lang="en-US" sz="4000" dirty="0"/>
              <a:t> streaming word count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57200" y="1738506"/>
            <a:ext cx="83632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sz="2000" dirty="0" err="1">
                <a:latin typeface="Consolas"/>
                <a:cs typeface="Consolas"/>
              </a:rPr>
              <a:t>val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Consolas"/>
                <a:cs typeface="Consolas"/>
              </a:rPr>
              <a:t>ssc</a:t>
            </a:r>
            <a:r>
              <a:rPr lang="en-US" sz="200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= new </a:t>
            </a:r>
            <a:r>
              <a:rPr lang="en-US" sz="2000" dirty="0" err="1">
                <a:solidFill>
                  <a:srgbClr val="0070C0"/>
                </a:solidFill>
                <a:latin typeface="Consolas"/>
                <a:cs typeface="Consolas"/>
              </a:rPr>
              <a:t>StreamingContext</a:t>
            </a:r>
            <a:r>
              <a:rPr lang="en-US" sz="2000" dirty="0">
                <a:latin typeface="Consolas"/>
                <a:cs typeface="Consolas"/>
              </a:rPr>
              <a:t>(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, Seconds(5))</a:t>
            </a:r>
          </a:p>
          <a:p>
            <a:pPr marL="0" indent="0">
              <a:buNone/>
              <a:defRPr/>
            </a:pPr>
            <a:r>
              <a:rPr lang="en-US" sz="2000" dirty="0" err="1">
                <a:latin typeface="Consolas"/>
                <a:cs typeface="Consolas"/>
              </a:rPr>
              <a:t>val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onsolas"/>
                <a:cs typeface="Consolas"/>
              </a:rPr>
              <a:t>lines</a:t>
            </a:r>
            <a:r>
              <a:rPr lang="en-US" sz="2000" dirty="0">
                <a:latin typeface="Consolas"/>
                <a:cs typeface="Consolas"/>
              </a:rPr>
              <a:t> = </a:t>
            </a:r>
            <a:r>
              <a:rPr lang="en-US" sz="2000" dirty="0" err="1">
                <a:latin typeface="Consolas"/>
                <a:cs typeface="Consolas"/>
              </a:rPr>
              <a:t>ssc.</a:t>
            </a:r>
            <a:r>
              <a:rPr lang="en-US" sz="2000" dirty="0" err="1">
                <a:solidFill>
                  <a:srgbClr val="0070C0"/>
                </a:solidFill>
                <a:latin typeface="Consolas"/>
                <a:cs typeface="Consolas"/>
              </a:rPr>
              <a:t>socketTextStream</a:t>
            </a:r>
            <a:r>
              <a:rPr lang="en-US" sz="2000" dirty="0">
                <a:latin typeface="Consolas"/>
                <a:cs typeface="Consolas"/>
              </a:rPr>
              <a:t>(</a:t>
            </a:r>
            <a:r>
              <a:rPr lang="en-US" sz="2000" dirty="0" err="1">
                <a:latin typeface="Consolas"/>
                <a:cs typeface="Consolas"/>
              </a:rPr>
              <a:t>url,port</a:t>
            </a:r>
            <a:r>
              <a:rPr lang="en-US" sz="2000" dirty="0">
                <a:latin typeface="Consolas"/>
                <a:cs typeface="Consolas"/>
              </a:rPr>
              <a:t>)</a:t>
            </a:r>
          </a:p>
        </p:txBody>
      </p:sp>
      <p:grpSp>
        <p:nvGrpSpPr>
          <p:cNvPr id="32" name="Group 84"/>
          <p:cNvGrpSpPr>
            <a:grpSpLocks/>
          </p:cNvGrpSpPr>
          <p:nvPr/>
        </p:nvGrpSpPr>
        <p:grpSpPr bwMode="auto">
          <a:xfrm>
            <a:off x="2762895" y="5049068"/>
            <a:ext cx="834628" cy="296069"/>
            <a:chOff x="7918600" y="4832650"/>
            <a:chExt cx="2458447" cy="653855"/>
          </a:xfrm>
        </p:grpSpPr>
        <p:sp>
          <p:nvSpPr>
            <p:cNvPr id="33" name="Alternate Process 32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1905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prstClr val="black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grpSp>
        <p:nvGrpSpPr>
          <p:cNvPr id="37" name="Group 89"/>
          <p:cNvGrpSpPr>
            <a:grpSpLocks/>
          </p:cNvGrpSpPr>
          <p:nvPr/>
        </p:nvGrpSpPr>
        <p:grpSpPr bwMode="auto">
          <a:xfrm>
            <a:off x="2709912" y="5400700"/>
            <a:ext cx="980480" cy="380206"/>
            <a:chOff x="7762239" y="5609988"/>
            <a:chExt cx="2889827" cy="840669"/>
          </a:xfrm>
        </p:grpSpPr>
        <p:pic>
          <p:nvPicPr>
            <p:cNvPr id="38" name="Picture 90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91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9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93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Group 41"/>
          <p:cNvGrpSpPr>
            <a:grpSpLocks/>
          </p:cNvGrpSpPr>
          <p:nvPr/>
        </p:nvGrpSpPr>
        <p:grpSpPr bwMode="auto">
          <a:xfrm>
            <a:off x="2699792" y="4298974"/>
            <a:ext cx="4572000" cy="516731"/>
            <a:chOff x="3523416" y="4511948"/>
            <a:chExt cx="1861716" cy="322227"/>
          </a:xfrm>
        </p:grpSpPr>
        <p:sp>
          <p:nvSpPr>
            <p:cNvPr id="43" name="Right Arrow 42"/>
            <p:cNvSpPr/>
            <p:nvPr/>
          </p:nvSpPr>
          <p:spPr>
            <a:xfrm>
              <a:off x="5122601" y="4511948"/>
              <a:ext cx="262531" cy="322227"/>
            </a:xfrm>
            <a:prstGeom prst="rightArrow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endParaRPr lang="en-US" sz="1400" kern="0">
                <a:solidFill>
                  <a:prstClr val="black"/>
                </a:solidFill>
                <a:latin typeface="Calibri"/>
                <a:ea typeface="ヒラギノ角ゴ ProN W3"/>
                <a:cs typeface="ヒラギノ角ゴ ProN W3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055750" y="4600053"/>
              <a:ext cx="408705" cy="1554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batch @ t+1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523416" y="4603518"/>
              <a:ext cx="408705" cy="1554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b</a:t>
              </a:r>
              <a:r>
                <a:rPr lang="en-US" sz="1400" kern="0" dirty="0" err="1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atch</a:t>
              </a: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 @ t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587600" y="4603518"/>
              <a:ext cx="408705" cy="1554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batch @ t+2</a:t>
              </a:r>
            </a:p>
          </p:txBody>
        </p:sp>
      </p:grpSp>
      <p:grpSp>
        <p:nvGrpSpPr>
          <p:cNvPr id="47" name="Group 110"/>
          <p:cNvGrpSpPr>
            <a:grpSpLocks/>
          </p:cNvGrpSpPr>
          <p:nvPr/>
        </p:nvGrpSpPr>
        <p:grpSpPr bwMode="auto">
          <a:xfrm>
            <a:off x="4028530" y="5400700"/>
            <a:ext cx="980480" cy="380206"/>
            <a:chOff x="7762239" y="5609988"/>
            <a:chExt cx="2889827" cy="840669"/>
          </a:xfrm>
        </p:grpSpPr>
        <p:pic>
          <p:nvPicPr>
            <p:cNvPr id="48" name="Picture 158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161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16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163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Group 169"/>
          <p:cNvGrpSpPr>
            <a:grpSpLocks/>
          </p:cNvGrpSpPr>
          <p:nvPr/>
        </p:nvGrpSpPr>
        <p:grpSpPr bwMode="auto">
          <a:xfrm>
            <a:off x="5321548" y="5400700"/>
            <a:ext cx="980480" cy="380206"/>
            <a:chOff x="7762239" y="5609988"/>
            <a:chExt cx="2889827" cy="840669"/>
          </a:xfrm>
        </p:grpSpPr>
        <p:pic>
          <p:nvPicPr>
            <p:cNvPr id="53" name="Picture 170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171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17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173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628397" y="5003630"/>
            <a:ext cx="1857375" cy="34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" charset="0"/>
                <a:ea typeface="ヒラギノ角ゴ ProN W3"/>
                <a:cs typeface="Calibri" charset="0"/>
              </a:rPr>
              <a:t>tweets </a:t>
            </a:r>
            <a:r>
              <a:rPr lang="en-US" sz="2000" dirty="0" err="1">
                <a:solidFill>
                  <a:prstClr val="black"/>
                </a:solidFill>
                <a:latin typeface="Calibri" charset="0"/>
                <a:ea typeface="ヒラギノ角ゴ ProN W3"/>
                <a:cs typeface="Calibri" charset="0"/>
              </a:rPr>
              <a:t>DStream</a:t>
            </a:r>
            <a:endParaRPr lang="en-US" sz="2000" dirty="0">
              <a:solidFill>
                <a:prstClr val="black"/>
              </a:solidFill>
              <a:latin typeface="Calibri" charset="0"/>
              <a:ea typeface="ヒラギノ角ゴ ProN W3"/>
              <a:cs typeface="Calibri" charset="0"/>
            </a:endParaRPr>
          </a:p>
        </p:txBody>
      </p:sp>
      <p:sp>
        <p:nvSpPr>
          <p:cNvPr id="58" name="Rounded Rectangular Callout 57"/>
          <p:cNvSpPr/>
          <p:nvPr/>
        </p:nvSpPr>
        <p:spPr>
          <a:xfrm>
            <a:off x="3597523" y="2848933"/>
            <a:ext cx="3110780" cy="619990"/>
          </a:xfrm>
          <a:prstGeom prst="wedgeRoundRectCallout">
            <a:avLst>
              <a:gd name="adj1" fmla="val -18816"/>
              <a:gd name="adj2" fmla="val -124938"/>
              <a:gd name="adj3" fmla="val 16667"/>
            </a:avLst>
          </a:prstGeom>
          <a:ln w="28575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ヒラギノ角ゴ ProN W3"/>
                <a:cs typeface="Calibri"/>
              </a:rPr>
              <a:t>read data from socket</a:t>
            </a:r>
          </a:p>
        </p:txBody>
      </p:sp>
      <p:grpSp>
        <p:nvGrpSpPr>
          <p:cNvPr id="59" name="Group 84"/>
          <p:cNvGrpSpPr>
            <a:grpSpLocks/>
          </p:cNvGrpSpPr>
          <p:nvPr/>
        </p:nvGrpSpPr>
        <p:grpSpPr bwMode="auto">
          <a:xfrm>
            <a:off x="4078536" y="5053831"/>
            <a:ext cx="834628" cy="296069"/>
            <a:chOff x="7918600" y="4832650"/>
            <a:chExt cx="2458447" cy="653855"/>
          </a:xfrm>
        </p:grpSpPr>
        <p:sp>
          <p:nvSpPr>
            <p:cNvPr id="60" name="Alternate Process 59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1905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prstClr val="black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grpSp>
        <p:nvGrpSpPr>
          <p:cNvPr id="64" name="Group 84"/>
          <p:cNvGrpSpPr>
            <a:grpSpLocks/>
          </p:cNvGrpSpPr>
          <p:nvPr/>
        </p:nvGrpSpPr>
        <p:grpSpPr bwMode="auto">
          <a:xfrm>
            <a:off x="5364411" y="5053831"/>
            <a:ext cx="834628" cy="296069"/>
            <a:chOff x="7918600" y="4832650"/>
            <a:chExt cx="2458447" cy="653855"/>
          </a:xfrm>
        </p:grpSpPr>
        <p:sp>
          <p:nvSpPr>
            <p:cNvPr id="65" name="Alternate Process 64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1905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prstClr val="black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352640" y="4407596"/>
            <a:ext cx="3143250" cy="34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r>
              <a:rPr lang="en-US" sz="2000">
                <a:solidFill>
                  <a:prstClr val="black"/>
                </a:solidFill>
                <a:latin typeface="Calibri" charset="0"/>
                <a:ea typeface="ヒラギノ角ゴ ProN W3"/>
                <a:cs typeface="Calibri" charset="0"/>
              </a:rPr>
              <a:t>Twitter Streaming API</a:t>
            </a:r>
          </a:p>
        </p:txBody>
      </p:sp>
      <p:sp>
        <p:nvSpPr>
          <p:cNvPr id="70" name="Rounded Rectangular Callout 69"/>
          <p:cNvSpPr/>
          <p:nvPr/>
        </p:nvSpPr>
        <p:spPr>
          <a:xfrm>
            <a:off x="391328" y="2848933"/>
            <a:ext cx="1588384" cy="619990"/>
          </a:xfrm>
          <a:prstGeom prst="wedgeRoundRectCallout">
            <a:avLst>
              <a:gd name="adj1" fmla="val 13030"/>
              <a:gd name="adj2" fmla="val -126507"/>
              <a:gd name="adj3" fmla="val 16667"/>
            </a:avLst>
          </a:prstGeom>
          <a:ln w="28575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>
              <a:defRPr/>
            </a:pPr>
            <a:r>
              <a:rPr lang="en-US" sz="2000">
                <a:solidFill>
                  <a:srgbClr val="000000"/>
                </a:solidFill>
                <a:latin typeface="Calibri"/>
                <a:ea typeface="ヒラギノ角ゴ ProN W3"/>
                <a:cs typeface="Calibri"/>
              </a:rPr>
              <a:t>As a </a:t>
            </a:r>
            <a:r>
              <a:rPr lang="en-US" sz="2000" dirty="0" err="1">
                <a:solidFill>
                  <a:srgbClr val="000000"/>
                </a:solidFill>
                <a:latin typeface="Calibri"/>
                <a:ea typeface="ヒラギノ角ゴ ProN W3"/>
                <a:cs typeface="Calibri"/>
              </a:rPr>
              <a:t>DStream</a:t>
            </a:r>
            <a:endParaRPr lang="en-US" sz="2000" dirty="0">
              <a:solidFill>
                <a:srgbClr val="000000"/>
              </a:solidFill>
              <a:latin typeface="Calibri"/>
              <a:ea typeface="ヒラギノ角ゴ ProN W3"/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9078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294"/>
    </mc:Choice>
    <mc:Fallback xmlns="">
      <p:transition spd="slow" advTm="46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Example </a:t>
            </a:r>
            <a:r>
              <a:rPr lang="mr-IN" sz="4000" dirty="0"/>
              <a:t>–</a:t>
            </a:r>
            <a:r>
              <a:rPr lang="en-US" sz="4000" dirty="0"/>
              <a:t> streaming word count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57200" y="1738506"/>
            <a:ext cx="836327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sz="2000" dirty="0" err="1">
                <a:latin typeface="Consolas"/>
                <a:cs typeface="Consolas"/>
              </a:rPr>
              <a:t>val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Consolas"/>
                <a:cs typeface="Consolas"/>
              </a:rPr>
              <a:t>ssc</a:t>
            </a:r>
            <a:r>
              <a:rPr lang="en-US" sz="200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= new </a:t>
            </a:r>
            <a:r>
              <a:rPr lang="en-US" sz="2000" dirty="0" err="1">
                <a:solidFill>
                  <a:srgbClr val="0070C0"/>
                </a:solidFill>
                <a:latin typeface="Consolas"/>
                <a:cs typeface="Consolas"/>
              </a:rPr>
              <a:t>StreamingContext</a:t>
            </a:r>
            <a:r>
              <a:rPr lang="en-US" sz="2000" dirty="0">
                <a:latin typeface="Consolas"/>
                <a:cs typeface="Consolas"/>
              </a:rPr>
              <a:t>(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, Seconds(5))</a:t>
            </a:r>
          </a:p>
          <a:p>
            <a:pPr marL="0" indent="0">
              <a:buNone/>
              <a:defRPr/>
            </a:pPr>
            <a:r>
              <a:rPr lang="en-US" sz="2000" dirty="0" err="1">
                <a:latin typeface="Consolas"/>
                <a:cs typeface="Consolas"/>
              </a:rPr>
              <a:t>val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onsolas"/>
                <a:cs typeface="Consolas"/>
              </a:rPr>
              <a:t>lines</a:t>
            </a:r>
            <a:r>
              <a:rPr lang="en-US" sz="2000" dirty="0">
                <a:latin typeface="Consolas"/>
                <a:cs typeface="Consolas"/>
              </a:rPr>
              <a:t> = </a:t>
            </a:r>
            <a:r>
              <a:rPr lang="en-US" sz="2000" dirty="0" err="1">
                <a:latin typeface="Consolas"/>
                <a:cs typeface="Consolas"/>
              </a:rPr>
              <a:t>ssc.</a:t>
            </a:r>
            <a:r>
              <a:rPr lang="en-US" sz="2000" dirty="0" err="1">
                <a:solidFill>
                  <a:srgbClr val="0070C0"/>
                </a:solidFill>
                <a:latin typeface="Consolas"/>
                <a:cs typeface="Consolas"/>
              </a:rPr>
              <a:t>socketTextStream</a:t>
            </a:r>
            <a:r>
              <a:rPr lang="en-US" sz="2000" dirty="0">
                <a:latin typeface="Consolas"/>
                <a:cs typeface="Consolas"/>
              </a:rPr>
              <a:t>(</a:t>
            </a:r>
            <a:r>
              <a:rPr lang="en-US" sz="2000" dirty="0" err="1">
                <a:latin typeface="Consolas"/>
                <a:cs typeface="Consolas"/>
              </a:rPr>
              <a:t>url,port</a:t>
            </a:r>
            <a:r>
              <a:rPr lang="en-US" sz="2000" dirty="0">
                <a:latin typeface="Consolas"/>
                <a:cs typeface="Consolas"/>
              </a:rPr>
              <a:t>)</a:t>
            </a:r>
          </a:p>
          <a:p>
            <a:pPr marL="0" indent="0">
              <a:buNone/>
              <a:defRPr/>
            </a:pPr>
            <a:r>
              <a:rPr lang="en-US" sz="2000" dirty="0" err="1">
                <a:latin typeface="Consolas"/>
                <a:cs typeface="Consolas"/>
              </a:rPr>
              <a:t>val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onsolas"/>
                <a:cs typeface="Consolas"/>
              </a:rPr>
              <a:t>words</a:t>
            </a:r>
            <a:r>
              <a:rPr lang="en-US" sz="2000" dirty="0">
                <a:latin typeface="Consolas"/>
                <a:cs typeface="Consolas"/>
              </a:rPr>
              <a:t> = </a:t>
            </a:r>
            <a:r>
              <a:rPr lang="en-US" sz="2000" dirty="0" err="1">
                <a:latin typeface="Consolas"/>
                <a:cs typeface="Consolas"/>
              </a:rPr>
              <a:t>lines.</a:t>
            </a:r>
            <a:r>
              <a:rPr lang="en-US" sz="2000" dirty="0" err="1">
                <a:solidFill>
                  <a:srgbClr val="0070C0"/>
                </a:solidFill>
                <a:latin typeface="Consolas"/>
                <a:cs typeface="Consolas"/>
              </a:rPr>
              <a:t>flatMap</a:t>
            </a:r>
            <a:r>
              <a:rPr lang="en-US" sz="2000" dirty="0">
                <a:latin typeface="Consolas"/>
                <a:cs typeface="Consolas"/>
              </a:rPr>
              <a:t>(_.split(" "))</a:t>
            </a:r>
          </a:p>
          <a:p>
            <a:pPr marL="0" indent="0">
              <a:buNone/>
              <a:defRPr/>
            </a:pPr>
            <a:r>
              <a:rPr lang="en-US" sz="2000" dirty="0" err="1">
                <a:latin typeface="Consolas"/>
                <a:cs typeface="Consolas"/>
              </a:rPr>
              <a:t>val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Consolas"/>
                <a:cs typeface="Consolas"/>
              </a:rPr>
              <a:t>wordC</a:t>
            </a:r>
            <a:r>
              <a:rPr lang="en-US" sz="200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= </a:t>
            </a:r>
            <a:r>
              <a:rPr lang="en-US" sz="2000" dirty="0" err="1">
                <a:latin typeface="Consolas"/>
                <a:cs typeface="Consolas"/>
              </a:rPr>
              <a:t>words.</a:t>
            </a:r>
            <a:r>
              <a:rPr lang="en-US" sz="2000" dirty="0" err="1">
                <a:solidFill>
                  <a:srgbClr val="0070C0"/>
                </a:solidFill>
                <a:latin typeface="Consolas"/>
                <a:cs typeface="Consolas"/>
              </a:rPr>
              <a:t>map</a:t>
            </a:r>
            <a:r>
              <a:rPr lang="en-US" sz="2000" dirty="0">
                <a:latin typeface="Consolas"/>
                <a:cs typeface="Consolas"/>
              </a:rPr>
              <a:t>(x =&gt; (x, 1)).</a:t>
            </a:r>
            <a:r>
              <a:rPr lang="en-US" sz="2000" dirty="0" err="1">
                <a:solidFill>
                  <a:srgbClr val="0070C0"/>
                </a:solidFill>
                <a:latin typeface="Consolas"/>
                <a:cs typeface="Consolas"/>
              </a:rPr>
              <a:t>reduceByKey</a:t>
            </a:r>
            <a:r>
              <a:rPr lang="en-US" sz="2000" dirty="0">
                <a:latin typeface="Consolas"/>
                <a:cs typeface="Consolas"/>
              </a:rPr>
              <a:t>(_ + _)</a:t>
            </a:r>
          </a:p>
        </p:txBody>
      </p:sp>
      <p:grpSp>
        <p:nvGrpSpPr>
          <p:cNvPr id="32" name="Group 84"/>
          <p:cNvGrpSpPr>
            <a:grpSpLocks/>
          </p:cNvGrpSpPr>
          <p:nvPr/>
        </p:nvGrpSpPr>
        <p:grpSpPr bwMode="auto">
          <a:xfrm>
            <a:off x="2762895" y="5049068"/>
            <a:ext cx="834628" cy="296069"/>
            <a:chOff x="7918600" y="4832650"/>
            <a:chExt cx="2458447" cy="653855"/>
          </a:xfrm>
        </p:grpSpPr>
        <p:sp>
          <p:nvSpPr>
            <p:cNvPr id="33" name="Alternate Process 32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1905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prstClr val="black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grpSp>
        <p:nvGrpSpPr>
          <p:cNvPr id="37" name="Group 89"/>
          <p:cNvGrpSpPr>
            <a:grpSpLocks/>
          </p:cNvGrpSpPr>
          <p:nvPr/>
        </p:nvGrpSpPr>
        <p:grpSpPr bwMode="auto">
          <a:xfrm>
            <a:off x="2709912" y="5400700"/>
            <a:ext cx="980480" cy="380206"/>
            <a:chOff x="7762239" y="5609988"/>
            <a:chExt cx="2889827" cy="840669"/>
          </a:xfrm>
        </p:grpSpPr>
        <p:pic>
          <p:nvPicPr>
            <p:cNvPr id="38" name="Picture 90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91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9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93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Group 41"/>
          <p:cNvGrpSpPr>
            <a:grpSpLocks/>
          </p:cNvGrpSpPr>
          <p:nvPr/>
        </p:nvGrpSpPr>
        <p:grpSpPr bwMode="auto">
          <a:xfrm>
            <a:off x="2699792" y="4298974"/>
            <a:ext cx="4572000" cy="516731"/>
            <a:chOff x="3523416" y="4511948"/>
            <a:chExt cx="1861716" cy="322227"/>
          </a:xfrm>
        </p:grpSpPr>
        <p:sp>
          <p:nvSpPr>
            <p:cNvPr id="43" name="Right Arrow 42"/>
            <p:cNvSpPr/>
            <p:nvPr/>
          </p:nvSpPr>
          <p:spPr>
            <a:xfrm>
              <a:off x="5122601" y="4511948"/>
              <a:ext cx="262531" cy="322227"/>
            </a:xfrm>
            <a:prstGeom prst="rightArrow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endParaRPr lang="en-US" sz="1400" kern="0">
                <a:solidFill>
                  <a:prstClr val="black"/>
                </a:solidFill>
                <a:latin typeface="Calibri"/>
                <a:ea typeface="ヒラギノ角ゴ ProN W3"/>
                <a:cs typeface="ヒラギノ角ゴ ProN W3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055750" y="4600053"/>
              <a:ext cx="408705" cy="1554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batch @ t+1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523416" y="4603518"/>
              <a:ext cx="408705" cy="1554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b</a:t>
              </a:r>
              <a:r>
                <a:rPr lang="en-US" sz="1400" kern="0" dirty="0" err="1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atch</a:t>
              </a: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 @ t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587600" y="4603518"/>
              <a:ext cx="408705" cy="1554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batch @ t+2</a:t>
              </a:r>
            </a:p>
          </p:txBody>
        </p:sp>
      </p:grpSp>
      <p:grpSp>
        <p:nvGrpSpPr>
          <p:cNvPr id="47" name="Group 110"/>
          <p:cNvGrpSpPr>
            <a:grpSpLocks/>
          </p:cNvGrpSpPr>
          <p:nvPr/>
        </p:nvGrpSpPr>
        <p:grpSpPr bwMode="auto">
          <a:xfrm>
            <a:off x="4028530" y="5400700"/>
            <a:ext cx="980480" cy="380206"/>
            <a:chOff x="7762239" y="5609988"/>
            <a:chExt cx="2889827" cy="840669"/>
          </a:xfrm>
        </p:grpSpPr>
        <p:pic>
          <p:nvPicPr>
            <p:cNvPr id="48" name="Picture 158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161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16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163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Group 169"/>
          <p:cNvGrpSpPr>
            <a:grpSpLocks/>
          </p:cNvGrpSpPr>
          <p:nvPr/>
        </p:nvGrpSpPr>
        <p:grpSpPr bwMode="auto">
          <a:xfrm>
            <a:off x="5321548" y="5400700"/>
            <a:ext cx="980480" cy="380206"/>
            <a:chOff x="7762239" y="5609988"/>
            <a:chExt cx="2889827" cy="840669"/>
          </a:xfrm>
        </p:grpSpPr>
        <p:pic>
          <p:nvPicPr>
            <p:cNvPr id="53" name="Picture 170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171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17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173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628397" y="5003630"/>
            <a:ext cx="1857375" cy="34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" charset="0"/>
                <a:ea typeface="ヒラギノ角ゴ ProN W3"/>
                <a:cs typeface="Calibri" charset="0"/>
              </a:rPr>
              <a:t>tweets </a:t>
            </a:r>
            <a:r>
              <a:rPr lang="en-US" sz="2000" dirty="0" err="1">
                <a:solidFill>
                  <a:prstClr val="black"/>
                </a:solidFill>
                <a:latin typeface="Calibri" charset="0"/>
                <a:ea typeface="ヒラギノ角ゴ ProN W3"/>
                <a:cs typeface="Calibri" charset="0"/>
              </a:rPr>
              <a:t>DStream</a:t>
            </a:r>
            <a:endParaRPr lang="en-US" sz="2000" dirty="0">
              <a:solidFill>
                <a:prstClr val="black"/>
              </a:solidFill>
              <a:latin typeface="Calibri" charset="0"/>
              <a:ea typeface="ヒラギノ角ゴ ProN W3"/>
              <a:cs typeface="Calibri" charset="0"/>
            </a:endParaRPr>
          </a:p>
        </p:txBody>
      </p:sp>
      <p:sp>
        <p:nvSpPr>
          <p:cNvPr id="58" name="Rounded Rectangular Callout 57"/>
          <p:cNvSpPr/>
          <p:nvPr/>
        </p:nvSpPr>
        <p:spPr>
          <a:xfrm>
            <a:off x="2485772" y="3513452"/>
            <a:ext cx="6334700" cy="619990"/>
          </a:xfrm>
          <a:prstGeom prst="wedgeRoundRectCallout">
            <a:avLst>
              <a:gd name="adj1" fmla="val -36539"/>
              <a:gd name="adj2" fmla="val -117093"/>
              <a:gd name="adj3" fmla="val 16667"/>
            </a:avLst>
          </a:prstGeom>
          <a:ln w="28575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>
              <a:defRPr/>
            </a:pPr>
            <a:r>
              <a:rPr lang="en-US" sz="2000" b="1" dirty="0">
                <a:solidFill>
                  <a:srgbClr val="000000"/>
                </a:solidFill>
                <a:ea typeface="ヒラギノ角ゴ ProN W3"/>
                <a:cs typeface="Calibri"/>
              </a:rPr>
              <a:t>transformation</a:t>
            </a:r>
            <a:r>
              <a:rPr lang="en-US" sz="2000" dirty="0">
                <a:solidFill>
                  <a:srgbClr val="000000"/>
                </a:solidFill>
                <a:ea typeface="ヒラギノ角ゴ ProN W3"/>
                <a:cs typeface="Calibri"/>
              </a:rPr>
              <a:t>: modify data in one </a:t>
            </a:r>
            <a:r>
              <a:rPr lang="en-US" sz="2000" dirty="0" err="1">
                <a:solidFill>
                  <a:srgbClr val="000000"/>
                </a:solidFill>
                <a:ea typeface="ヒラギノ角ゴ ProN W3"/>
                <a:cs typeface="Calibri"/>
              </a:rPr>
              <a:t>DStream</a:t>
            </a:r>
            <a:r>
              <a:rPr lang="en-US" sz="2000" dirty="0">
                <a:solidFill>
                  <a:srgbClr val="000000"/>
                </a:solidFill>
                <a:ea typeface="ヒラギノ角ゴ ProN W3"/>
                <a:cs typeface="Calibri"/>
              </a:rPr>
              <a:t> to create another </a:t>
            </a:r>
            <a:r>
              <a:rPr lang="en-US" sz="2000" dirty="0" err="1">
                <a:solidFill>
                  <a:srgbClr val="000000"/>
                </a:solidFill>
                <a:ea typeface="ヒラギノ角ゴ ProN W3"/>
                <a:cs typeface="Calibri"/>
              </a:rPr>
              <a:t>DStream</a:t>
            </a:r>
            <a:r>
              <a:rPr lang="en-US" sz="2000" dirty="0">
                <a:solidFill>
                  <a:srgbClr val="000000"/>
                </a:solidFill>
                <a:ea typeface="ヒラギノ角ゴ ProN W3"/>
                <a:cs typeface="Calibri"/>
              </a:rPr>
              <a:t> </a:t>
            </a:r>
          </a:p>
        </p:txBody>
      </p:sp>
      <p:grpSp>
        <p:nvGrpSpPr>
          <p:cNvPr id="59" name="Group 84"/>
          <p:cNvGrpSpPr>
            <a:grpSpLocks/>
          </p:cNvGrpSpPr>
          <p:nvPr/>
        </p:nvGrpSpPr>
        <p:grpSpPr bwMode="auto">
          <a:xfrm>
            <a:off x="4078536" y="5053831"/>
            <a:ext cx="834628" cy="296069"/>
            <a:chOff x="7918600" y="4832650"/>
            <a:chExt cx="2458447" cy="653855"/>
          </a:xfrm>
        </p:grpSpPr>
        <p:sp>
          <p:nvSpPr>
            <p:cNvPr id="60" name="Alternate Process 59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1905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prstClr val="black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grpSp>
        <p:nvGrpSpPr>
          <p:cNvPr id="64" name="Group 84"/>
          <p:cNvGrpSpPr>
            <a:grpSpLocks/>
          </p:cNvGrpSpPr>
          <p:nvPr/>
        </p:nvGrpSpPr>
        <p:grpSpPr bwMode="auto">
          <a:xfrm>
            <a:off x="5364411" y="5053831"/>
            <a:ext cx="834628" cy="296069"/>
            <a:chOff x="7918600" y="4832650"/>
            <a:chExt cx="2458447" cy="653855"/>
          </a:xfrm>
        </p:grpSpPr>
        <p:sp>
          <p:nvSpPr>
            <p:cNvPr id="65" name="Alternate Process 64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1905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prstClr val="black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352640" y="4407596"/>
            <a:ext cx="3143250" cy="34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" charset="0"/>
                <a:ea typeface="ヒラギノ角ゴ ProN W3"/>
                <a:cs typeface="Calibri" charset="0"/>
              </a:rPr>
              <a:t>Twitter Streaming API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" y="2412452"/>
            <a:ext cx="8229600" cy="649494"/>
          </a:xfrm>
          <a:prstGeom prst="rect">
            <a:avLst/>
          </a:prstGeom>
          <a:noFill/>
          <a:ln>
            <a:solidFill>
              <a:srgbClr val="6F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ular Callout 69"/>
          <p:cNvSpPr/>
          <p:nvPr/>
        </p:nvSpPr>
        <p:spPr>
          <a:xfrm>
            <a:off x="423369" y="3569015"/>
            <a:ext cx="1916383" cy="619990"/>
          </a:xfrm>
          <a:prstGeom prst="wedgeRoundRectCallout">
            <a:avLst>
              <a:gd name="adj1" fmla="val 6057"/>
              <a:gd name="adj2" fmla="val -118662"/>
              <a:gd name="adj3" fmla="val 16667"/>
            </a:avLst>
          </a:prstGeom>
          <a:ln w="28575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>
              <a:defRPr/>
            </a:pPr>
            <a:r>
              <a:rPr lang="en-US" sz="2000" dirty="0" err="1">
                <a:solidFill>
                  <a:srgbClr val="000000"/>
                </a:solidFill>
                <a:latin typeface="Calibri"/>
                <a:ea typeface="ヒラギノ角ゴ ProN W3"/>
                <a:cs typeface="Calibri"/>
              </a:rPr>
              <a:t>DStreams</a:t>
            </a:r>
            <a:endParaRPr lang="en-US" sz="2000" b="1" dirty="0">
              <a:solidFill>
                <a:srgbClr val="000000"/>
              </a:solidFill>
              <a:latin typeface="Calibri"/>
              <a:ea typeface="ヒラギノ角ゴ ProN W3"/>
              <a:cs typeface="Calibri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043608" y="2399171"/>
            <a:ext cx="864096" cy="676053"/>
          </a:xfrm>
          <a:prstGeom prst="rect">
            <a:avLst/>
          </a:prstGeom>
          <a:noFill/>
          <a:ln>
            <a:solidFill>
              <a:srgbClr val="6F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850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912"/>
    </mc:Choice>
    <mc:Fallback xmlns="">
      <p:transition spd="slow" advTm="89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8" grpId="1" animBg="1"/>
      <p:bldP spid="58" grpId="2" animBg="1"/>
      <p:bldP spid="3" grpId="0" animBg="1"/>
      <p:bldP spid="3" grpId="1" animBg="1"/>
      <p:bldP spid="70" grpId="0" animBg="1"/>
      <p:bldP spid="7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Example </a:t>
            </a:r>
            <a:r>
              <a:rPr lang="mr-IN" sz="4000" dirty="0"/>
              <a:t>–</a:t>
            </a:r>
            <a:r>
              <a:rPr lang="en-US" sz="4000" dirty="0"/>
              <a:t> SW streaming word count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457200" y="1738506"/>
            <a:ext cx="85344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sz="2000" dirty="0" err="1">
                <a:latin typeface="Consolas"/>
                <a:cs typeface="Consolas"/>
              </a:rPr>
              <a:t>val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C00000"/>
                </a:solidFill>
                <a:latin typeface="Consolas"/>
                <a:cs typeface="Consolas"/>
              </a:rPr>
              <a:t>ssc</a:t>
            </a:r>
            <a:r>
              <a:rPr lang="en-US" sz="2000" dirty="0">
                <a:solidFill>
                  <a:srgbClr val="C00000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= new </a:t>
            </a:r>
            <a:r>
              <a:rPr lang="en-US" sz="2000" dirty="0" err="1">
                <a:solidFill>
                  <a:srgbClr val="0070C0"/>
                </a:solidFill>
                <a:latin typeface="Consolas"/>
                <a:cs typeface="Consolas"/>
              </a:rPr>
              <a:t>StreamingContext</a:t>
            </a:r>
            <a:r>
              <a:rPr lang="en-US" sz="2000" dirty="0">
                <a:latin typeface="Consolas"/>
                <a:cs typeface="Consolas"/>
              </a:rPr>
              <a:t>(</a:t>
            </a:r>
            <a:r>
              <a:rPr lang="mr-IN" sz="2000" dirty="0">
                <a:latin typeface="Consolas"/>
                <a:cs typeface="Consolas"/>
              </a:rPr>
              <a:t>…</a:t>
            </a:r>
            <a:r>
              <a:rPr lang="en-US" sz="2000" dirty="0">
                <a:latin typeface="Consolas"/>
                <a:cs typeface="Consolas"/>
              </a:rPr>
              <a:t>, Seconds(5))</a:t>
            </a:r>
          </a:p>
          <a:p>
            <a:pPr marL="0" indent="0">
              <a:buNone/>
              <a:defRPr/>
            </a:pPr>
            <a:r>
              <a:rPr lang="en-US" sz="2000" dirty="0" err="1">
                <a:latin typeface="Consolas"/>
                <a:cs typeface="Consolas"/>
              </a:rPr>
              <a:t>val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onsolas"/>
                <a:cs typeface="Consolas"/>
              </a:rPr>
              <a:t>lines</a:t>
            </a:r>
            <a:r>
              <a:rPr lang="en-US" sz="2000" dirty="0">
                <a:latin typeface="Consolas"/>
                <a:cs typeface="Consolas"/>
              </a:rPr>
              <a:t> = </a:t>
            </a:r>
            <a:r>
              <a:rPr lang="en-US" sz="2000" dirty="0" err="1">
                <a:latin typeface="Consolas"/>
                <a:cs typeface="Consolas"/>
              </a:rPr>
              <a:t>ssc.</a:t>
            </a:r>
            <a:r>
              <a:rPr lang="en-US" sz="2000" dirty="0" err="1">
                <a:solidFill>
                  <a:srgbClr val="0070C0"/>
                </a:solidFill>
                <a:latin typeface="Consolas"/>
                <a:cs typeface="Consolas"/>
              </a:rPr>
              <a:t>socketTextStream</a:t>
            </a:r>
            <a:r>
              <a:rPr lang="en-US" sz="2000" dirty="0">
                <a:latin typeface="Consolas"/>
                <a:cs typeface="Consolas"/>
              </a:rPr>
              <a:t>(</a:t>
            </a:r>
            <a:r>
              <a:rPr lang="en-US" sz="2000" dirty="0" err="1">
                <a:latin typeface="Consolas"/>
                <a:cs typeface="Consolas"/>
              </a:rPr>
              <a:t>url,port</a:t>
            </a:r>
            <a:r>
              <a:rPr lang="en-US" sz="2000" dirty="0">
                <a:latin typeface="Consolas"/>
                <a:cs typeface="Consolas"/>
              </a:rPr>
              <a:t>)</a:t>
            </a:r>
          </a:p>
          <a:p>
            <a:pPr marL="0" indent="0">
              <a:buNone/>
              <a:defRPr/>
            </a:pPr>
            <a:r>
              <a:rPr lang="en-US" sz="2000" dirty="0" err="1">
                <a:latin typeface="Consolas"/>
                <a:cs typeface="Consolas"/>
              </a:rPr>
              <a:t>val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>
                <a:solidFill>
                  <a:srgbClr val="C00000"/>
                </a:solidFill>
                <a:latin typeface="Consolas"/>
                <a:cs typeface="Consolas"/>
              </a:rPr>
              <a:t>words</a:t>
            </a:r>
            <a:r>
              <a:rPr lang="en-US" sz="2000" dirty="0">
                <a:latin typeface="Consolas"/>
                <a:cs typeface="Consolas"/>
              </a:rPr>
              <a:t> = </a:t>
            </a:r>
            <a:r>
              <a:rPr lang="en-US" sz="2000" dirty="0" err="1">
                <a:latin typeface="Consolas"/>
                <a:cs typeface="Consolas"/>
              </a:rPr>
              <a:t>lines.</a:t>
            </a:r>
            <a:r>
              <a:rPr lang="en-US" sz="2000" dirty="0" err="1">
                <a:solidFill>
                  <a:srgbClr val="0070C0"/>
                </a:solidFill>
                <a:latin typeface="Consolas"/>
                <a:cs typeface="Consolas"/>
              </a:rPr>
              <a:t>window</a:t>
            </a:r>
            <a:r>
              <a:rPr lang="en-US" sz="2000" dirty="0">
                <a:latin typeface="Consolas"/>
                <a:cs typeface="Consolas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/>
                <a:cs typeface="Consolas"/>
              </a:rPr>
              <a:t>Seconds</a:t>
            </a:r>
            <a:r>
              <a:rPr lang="en-US" sz="2000" dirty="0">
                <a:latin typeface="Consolas"/>
                <a:cs typeface="Consolas"/>
              </a:rPr>
              <a:t>(10))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Consolas"/>
                <a:cs typeface="Consolas"/>
              </a:rPr>
              <a:t>                 .</a:t>
            </a:r>
            <a:r>
              <a:rPr lang="en-US" sz="2000" dirty="0" err="1">
                <a:solidFill>
                  <a:srgbClr val="0070C0"/>
                </a:solidFill>
                <a:latin typeface="Consolas"/>
                <a:cs typeface="Consolas"/>
              </a:rPr>
              <a:t>flatMap</a:t>
            </a:r>
            <a:r>
              <a:rPr lang="en-US" sz="2000" dirty="0">
                <a:latin typeface="Consolas"/>
                <a:cs typeface="Consolas"/>
              </a:rPr>
              <a:t>(_.split(" "))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Consolas"/>
                <a:cs typeface="Consolas"/>
              </a:rPr>
              <a:t>                 .</a:t>
            </a:r>
            <a:r>
              <a:rPr lang="en-US" sz="2000" dirty="0">
                <a:solidFill>
                  <a:srgbClr val="0070C0"/>
                </a:solidFill>
                <a:latin typeface="Consolas"/>
                <a:cs typeface="Consolas"/>
              </a:rPr>
              <a:t>map</a:t>
            </a:r>
            <a:r>
              <a:rPr lang="en-US" sz="2000" dirty="0">
                <a:latin typeface="Consolas"/>
                <a:cs typeface="Consolas"/>
              </a:rPr>
              <a:t>(x =&gt; (x, 1)).</a:t>
            </a:r>
            <a:r>
              <a:rPr lang="en-US" sz="2000" dirty="0" err="1">
                <a:solidFill>
                  <a:srgbClr val="0070C0"/>
                </a:solidFill>
                <a:latin typeface="Consolas"/>
                <a:cs typeface="Consolas"/>
              </a:rPr>
              <a:t>reduceByKey</a:t>
            </a:r>
            <a:r>
              <a:rPr lang="en-US" sz="2000" dirty="0">
                <a:latin typeface="Consolas"/>
                <a:cs typeface="Consolas"/>
              </a:rPr>
              <a:t>(_ + _)</a:t>
            </a:r>
          </a:p>
          <a:p>
            <a:pPr marL="0" indent="0">
              <a:buNone/>
              <a:defRPr/>
            </a:pPr>
            <a:r>
              <a:rPr lang="en-US" sz="2000" dirty="0" err="1">
                <a:latin typeface="Consolas"/>
                <a:cs typeface="Consolas"/>
              </a:rPr>
              <a:t>words.</a:t>
            </a:r>
            <a:r>
              <a:rPr lang="en-US" sz="2000" dirty="0" err="1">
                <a:solidFill>
                  <a:srgbClr val="0070C0"/>
                </a:solidFill>
                <a:latin typeface="Consolas"/>
                <a:cs typeface="Consolas"/>
              </a:rPr>
              <a:t>print</a:t>
            </a:r>
            <a:r>
              <a:rPr lang="en-US" sz="2000" dirty="0">
                <a:latin typeface="Consolas"/>
                <a:cs typeface="Consolas"/>
              </a:rPr>
              <a:t>()    </a:t>
            </a:r>
          </a:p>
          <a:p>
            <a:pPr marL="0" indent="0">
              <a:buNone/>
              <a:defRPr/>
            </a:pPr>
            <a:r>
              <a:rPr lang="en-US" sz="2000" dirty="0" err="1">
                <a:latin typeface="Consolas"/>
                <a:cs typeface="Consolas"/>
              </a:rPr>
              <a:t>ssc.start</a:t>
            </a:r>
            <a:r>
              <a:rPr lang="en-US" sz="2000" dirty="0">
                <a:latin typeface="Consolas"/>
                <a:cs typeface="Consolas"/>
              </a:rPr>
              <a:t>()    </a:t>
            </a:r>
          </a:p>
          <a:p>
            <a:pPr marL="0" indent="0">
              <a:buNone/>
              <a:defRPr/>
            </a:pPr>
            <a:r>
              <a:rPr lang="en-US" sz="2000" dirty="0" err="1">
                <a:latin typeface="Consolas"/>
                <a:cs typeface="Consolas"/>
              </a:rPr>
              <a:t>ssc.awaitTermination</a:t>
            </a:r>
            <a:r>
              <a:rPr lang="en-US" sz="2000" dirty="0">
                <a:latin typeface="Consolas"/>
                <a:cs typeface="Consolas"/>
              </a:rPr>
              <a:t>() </a:t>
            </a:r>
          </a:p>
        </p:txBody>
      </p:sp>
      <p:grpSp>
        <p:nvGrpSpPr>
          <p:cNvPr id="32" name="Group 84"/>
          <p:cNvGrpSpPr>
            <a:grpSpLocks/>
          </p:cNvGrpSpPr>
          <p:nvPr/>
        </p:nvGrpSpPr>
        <p:grpSpPr bwMode="auto">
          <a:xfrm>
            <a:off x="2762895" y="5865514"/>
            <a:ext cx="834628" cy="296069"/>
            <a:chOff x="7918600" y="4832650"/>
            <a:chExt cx="2458447" cy="653855"/>
          </a:xfrm>
        </p:grpSpPr>
        <p:sp>
          <p:nvSpPr>
            <p:cNvPr id="33" name="Alternate Process 32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1905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prstClr val="black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grpSp>
        <p:nvGrpSpPr>
          <p:cNvPr id="37" name="Group 89"/>
          <p:cNvGrpSpPr>
            <a:grpSpLocks/>
          </p:cNvGrpSpPr>
          <p:nvPr/>
        </p:nvGrpSpPr>
        <p:grpSpPr bwMode="auto">
          <a:xfrm>
            <a:off x="2709912" y="6217146"/>
            <a:ext cx="980480" cy="380206"/>
            <a:chOff x="7762239" y="5609988"/>
            <a:chExt cx="2889827" cy="840669"/>
          </a:xfrm>
        </p:grpSpPr>
        <p:pic>
          <p:nvPicPr>
            <p:cNvPr id="38" name="Picture 90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91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9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" name="Picture 93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Group 41"/>
          <p:cNvGrpSpPr>
            <a:grpSpLocks/>
          </p:cNvGrpSpPr>
          <p:nvPr/>
        </p:nvGrpSpPr>
        <p:grpSpPr bwMode="auto">
          <a:xfrm>
            <a:off x="2699792" y="5115420"/>
            <a:ext cx="4572000" cy="516731"/>
            <a:chOff x="3523416" y="4511948"/>
            <a:chExt cx="1861716" cy="322227"/>
          </a:xfrm>
        </p:grpSpPr>
        <p:sp>
          <p:nvSpPr>
            <p:cNvPr id="43" name="Right Arrow 42"/>
            <p:cNvSpPr/>
            <p:nvPr/>
          </p:nvSpPr>
          <p:spPr>
            <a:xfrm>
              <a:off x="5122601" y="4511948"/>
              <a:ext cx="262531" cy="322227"/>
            </a:xfrm>
            <a:prstGeom prst="rightArrow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endParaRPr lang="en-US" sz="1400" kern="0">
                <a:solidFill>
                  <a:prstClr val="black"/>
                </a:solidFill>
                <a:latin typeface="Calibri"/>
                <a:ea typeface="ヒラギノ角ゴ ProN W3"/>
                <a:cs typeface="ヒラギノ角ゴ ProN W3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055750" y="4600053"/>
              <a:ext cx="408705" cy="1554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batch @ t+1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523416" y="4603518"/>
              <a:ext cx="408705" cy="1554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b</a:t>
              </a:r>
              <a:r>
                <a:rPr lang="en-US" sz="1400" kern="0" dirty="0" err="1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atch</a:t>
              </a: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 @ t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587600" y="4603518"/>
              <a:ext cx="408705" cy="1554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defRPr/>
              </a:pPr>
              <a:r>
                <a:rPr lang="en-US" sz="1400" kern="0" dirty="0">
                  <a:solidFill>
                    <a:prstClr val="black"/>
                  </a:solidFill>
                  <a:latin typeface="Calibri"/>
                  <a:ea typeface="ヒラギノ角ゴ ProN W3"/>
                  <a:cs typeface="ヒラギノ角ゴ ProN W3"/>
                </a:rPr>
                <a:t>batch @ t+2</a:t>
              </a:r>
            </a:p>
          </p:txBody>
        </p:sp>
      </p:grpSp>
      <p:grpSp>
        <p:nvGrpSpPr>
          <p:cNvPr id="47" name="Group 110"/>
          <p:cNvGrpSpPr>
            <a:grpSpLocks/>
          </p:cNvGrpSpPr>
          <p:nvPr/>
        </p:nvGrpSpPr>
        <p:grpSpPr bwMode="auto">
          <a:xfrm>
            <a:off x="4028530" y="6217146"/>
            <a:ext cx="980480" cy="380206"/>
            <a:chOff x="7762239" y="5609988"/>
            <a:chExt cx="2889827" cy="840669"/>
          </a:xfrm>
        </p:grpSpPr>
        <p:pic>
          <p:nvPicPr>
            <p:cNvPr id="48" name="Picture 158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161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16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" name="Picture 163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2" name="Group 169"/>
          <p:cNvGrpSpPr>
            <a:grpSpLocks/>
          </p:cNvGrpSpPr>
          <p:nvPr/>
        </p:nvGrpSpPr>
        <p:grpSpPr bwMode="auto">
          <a:xfrm>
            <a:off x="5321548" y="6217146"/>
            <a:ext cx="980480" cy="380206"/>
            <a:chOff x="7762239" y="5609988"/>
            <a:chExt cx="2889827" cy="840669"/>
          </a:xfrm>
        </p:grpSpPr>
        <p:pic>
          <p:nvPicPr>
            <p:cNvPr id="53" name="Picture 170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171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172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6" name="Picture 173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628397" y="5820076"/>
            <a:ext cx="1857375" cy="34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" charset="0"/>
                <a:ea typeface="ヒラギノ角ゴ ProN W3"/>
                <a:cs typeface="Calibri" charset="0"/>
              </a:rPr>
              <a:t>tweets </a:t>
            </a:r>
            <a:r>
              <a:rPr lang="en-US" sz="2000" dirty="0" err="1">
                <a:solidFill>
                  <a:prstClr val="black"/>
                </a:solidFill>
                <a:latin typeface="Calibri" charset="0"/>
                <a:ea typeface="ヒラギノ角ゴ ProN W3"/>
                <a:cs typeface="Calibri" charset="0"/>
              </a:rPr>
              <a:t>DStream</a:t>
            </a:r>
            <a:endParaRPr lang="en-US" sz="2000" dirty="0">
              <a:solidFill>
                <a:prstClr val="black"/>
              </a:solidFill>
              <a:latin typeface="Calibri" charset="0"/>
              <a:ea typeface="ヒラギノ角ゴ ProN W3"/>
              <a:cs typeface="Calibri" charset="0"/>
            </a:endParaRPr>
          </a:p>
        </p:txBody>
      </p:sp>
      <p:grpSp>
        <p:nvGrpSpPr>
          <p:cNvPr id="59" name="Group 84"/>
          <p:cNvGrpSpPr>
            <a:grpSpLocks/>
          </p:cNvGrpSpPr>
          <p:nvPr/>
        </p:nvGrpSpPr>
        <p:grpSpPr bwMode="auto">
          <a:xfrm>
            <a:off x="4078536" y="5870277"/>
            <a:ext cx="834628" cy="296069"/>
            <a:chOff x="7918600" y="4832650"/>
            <a:chExt cx="2458447" cy="653855"/>
          </a:xfrm>
        </p:grpSpPr>
        <p:sp>
          <p:nvSpPr>
            <p:cNvPr id="60" name="Alternate Process 59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1905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prstClr val="black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grpSp>
        <p:nvGrpSpPr>
          <p:cNvPr id="64" name="Group 84"/>
          <p:cNvGrpSpPr>
            <a:grpSpLocks/>
          </p:cNvGrpSpPr>
          <p:nvPr/>
        </p:nvGrpSpPr>
        <p:grpSpPr bwMode="auto">
          <a:xfrm>
            <a:off x="5364411" y="5870277"/>
            <a:ext cx="834628" cy="296069"/>
            <a:chOff x="7918600" y="4832650"/>
            <a:chExt cx="2458447" cy="653855"/>
          </a:xfrm>
        </p:grpSpPr>
        <p:sp>
          <p:nvSpPr>
            <p:cNvPr id="65" name="Alternate Process 64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1905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prstClr val="black"/>
                </a:solidFill>
                <a:latin typeface="Arial"/>
                <a:ea typeface="ヒラギノ角ゴ ProN W3"/>
                <a:cs typeface="ヒラギノ角ゴ ProN W3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ln w="1905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352640" y="5224042"/>
            <a:ext cx="3143250" cy="346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  <a:latin typeface="Calibri" charset="0"/>
                <a:ea typeface="ヒラギノ角ゴ ProN W3"/>
                <a:cs typeface="Calibri" charset="0"/>
              </a:rPr>
              <a:t>Twitter Streaming API</a:t>
            </a:r>
          </a:p>
        </p:txBody>
      </p:sp>
      <p:sp>
        <p:nvSpPr>
          <p:cNvPr id="72" name="Rounded Rectangular Callout 71"/>
          <p:cNvSpPr/>
          <p:nvPr/>
        </p:nvSpPr>
        <p:spPr>
          <a:xfrm>
            <a:off x="6728853" y="1564115"/>
            <a:ext cx="2415147" cy="1282080"/>
          </a:xfrm>
          <a:prstGeom prst="wedgeRoundRectCallout">
            <a:avLst>
              <a:gd name="adj1" fmla="val -91746"/>
              <a:gd name="adj2" fmla="val 25771"/>
              <a:gd name="adj3" fmla="val 16667"/>
            </a:avLst>
          </a:prstGeom>
          <a:ln w="28575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>
              <a:defRPr/>
            </a:pPr>
            <a:r>
              <a:rPr lang="en-US" sz="2000" dirty="0">
                <a:solidFill>
                  <a:srgbClr val="000000"/>
                </a:solidFill>
                <a:latin typeface="Calibri"/>
                <a:ea typeface="ヒラギノ角ゴ ProN W3"/>
                <a:cs typeface="Calibri"/>
              </a:rPr>
              <a:t>operate </a:t>
            </a:r>
            <a:r>
              <a:rPr lang="en-US" sz="2000" b="1" dirty="0">
                <a:solidFill>
                  <a:srgbClr val="000000"/>
                </a:solidFill>
                <a:latin typeface="Calibri"/>
                <a:ea typeface="ヒラギノ角ゴ ProN W3"/>
                <a:cs typeface="Calibri"/>
              </a:rPr>
              <a:t>on sliding window 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ヒラギノ角ゴ ProN W3"/>
                <a:cs typeface="Calibri"/>
              </a:rPr>
              <a:t>of 10 seconds </a:t>
            </a:r>
            <a:r>
              <a:rPr lang="en-US" sz="2000" dirty="0">
                <a:solidFill>
                  <a:srgbClr val="000000"/>
                </a:solidFill>
                <a:latin typeface="Calibri"/>
                <a:ea typeface="ヒラギノ角ゴ ProN W3"/>
                <a:cs typeface="Calibri"/>
                <a:sym typeface="Wingdings"/>
              </a:rPr>
              <a:t> last 2 batches</a:t>
            </a:r>
            <a:endParaRPr lang="en-US" sz="2000" dirty="0">
              <a:solidFill>
                <a:srgbClr val="000000"/>
              </a:solidFill>
              <a:latin typeface="Calibri"/>
              <a:ea typeface="ヒラギノ角ゴ ProN W3"/>
              <a:cs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99792" y="5013176"/>
            <a:ext cx="2376264" cy="17082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3923928" y="5013176"/>
            <a:ext cx="2520280" cy="1708299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2922159" y="4551511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DS1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203980" y="4551511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DS2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485800" y="4551511"/>
            <a:ext cx="670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DS3</a:t>
            </a:r>
          </a:p>
        </p:txBody>
      </p:sp>
      <p:sp>
        <p:nvSpPr>
          <p:cNvPr id="77" name="Rounded Rectangle 76"/>
          <p:cNvSpPr/>
          <p:nvPr/>
        </p:nvSpPr>
        <p:spPr>
          <a:xfrm>
            <a:off x="0" y="5654957"/>
            <a:ext cx="9144000" cy="1219200"/>
          </a:xfrm>
          <a:prstGeom prst="roundRect">
            <a:avLst>
              <a:gd name="adj" fmla="val 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Spark Streaming </a:t>
            </a:r>
            <a:r>
              <a:rPr lang="en-US" sz="4000" i="1" dirty="0">
                <a:solidFill>
                  <a:schemeClr val="tx2">
                    <a:lumMod val="75000"/>
                  </a:schemeClr>
                </a:solidFill>
              </a:rPr>
              <a:t>magically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</a:rPr>
              <a:t> maintains sliding window operations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09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695"/>
    </mc:Choice>
    <mc:Fallback xmlns="">
      <p:transition spd="slow" advTm="163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3" grpId="0" animBg="1"/>
      <p:bldP spid="7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Example </a:t>
            </a:r>
            <a:r>
              <a:rPr lang="mr-IN" sz="4000" dirty="0"/>
              <a:t>–</a:t>
            </a:r>
            <a:r>
              <a:rPr lang="en-US" sz="4000" dirty="0"/>
              <a:t> SW streaming word count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57200" y="1738506"/>
            <a:ext cx="8534400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  <a:defRPr/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Using window</a:t>
            </a:r>
          </a:p>
          <a:p>
            <a:pPr marL="0" indent="0">
              <a:buNone/>
              <a:defRPr/>
            </a:pPr>
            <a:r>
              <a:rPr lang="en-US" sz="2000" dirty="0" err="1">
                <a:latin typeface="Consolas"/>
                <a:cs typeface="Consolas"/>
              </a:rPr>
              <a:t>lines.</a:t>
            </a:r>
            <a:r>
              <a:rPr lang="en-US" sz="2000" dirty="0" err="1">
                <a:solidFill>
                  <a:srgbClr val="0070C0"/>
                </a:solidFill>
                <a:latin typeface="Consolas"/>
                <a:cs typeface="Consolas"/>
              </a:rPr>
              <a:t>window</a:t>
            </a:r>
            <a:r>
              <a:rPr lang="en-US" sz="2000" dirty="0">
                <a:latin typeface="Consolas"/>
                <a:cs typeface="Consolas"/>
              </a:rPr>
              <a:t>(</a:t>
            </a:r>
            <a:r>
              <a:rPr lang="en-US" sz="2000" dirty="0">
                <a:solidFill>
                  <a:srgbClr val="0070C0"/>
                </a:solidFill>
                <a:latin typeface="Consolas"/>
                <a:cs typeface="Consolas"/>
              </a:rPr>
              <a:t>Seconds</a:t>
            </a:r>
            <a:r>
              <a:rPr lang="en-US" sz="2000" dirty="0">
                <a:latin typeface="Consolas"/>
                <a:cs typeface="Consolas"/>
              </a:rPr>
              <a:t>(10))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Consolas"/>
                <a:cs typeface="Consolas"/>
              </a:rPr>
              <a:t>                 .</a:t>
            </a:r>
            <a:r>
              <a:rPr lang="en-US" sz="2000" dirty="0" err="1">
                <a:solidFill>
                  <a:srgbClr val="0070C0"/>
                </a:solidFill>
                <a:latin typeface="Consolas"/>
                <a:cs typeface="Consolas"/>
              </a:rPr>
              <a:t>flatMap</a:t>
            </a:r>
            <a:r>
              <a:rPr lang="en-US" sz="2000" dirty="0">
                <a:latin typeface="Consolas"/>
                <a:cs typeface="Consolas"/>
              </a:rPr>
              <a:t>(_.split(" "))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Consolas"/>
                <a:cs typeface="Consolas"/>
              </a:rPr>
              <a:t>                 .</a:t>
            </a:r>
            <a:r>
              <a:rPr lang="en-US" sz="2000" dirty="0">
                <a:solidFill>
                  <a:srgbClr val="0070C0"/>
                </a:solidFill>
                <a:latin typeface="Consolas"/>
                <a:cs typeface="Consolas"/>
              </a:rPr>
              <a:t>map</a:t>
            </a:r>
            <a:r>
              <a:rPr lang="en-US" sz="2000" dirty="0">
                <a:latin typeface="Consolas"/>
                <a:cs typeface="Consolas"/>
              </a:rPr>
              <a:t>(x =&gt; (x, 1)).</a:t>
            </a:r>
            <a:r>
              <a:rPr lang="en-US" sz="2000" dirty="0" err="1">
                <a:solidFill>
                  <a:srgbClr val="0070C0"/>
                </a:solidFill>
                <a:latin typeface="Consolas"/>
                <a:cs typeface="Consolas"/>
              </a:rPr>
              <a:t>reduceByKey</a:t>
            </a:r>
            <a:r>
              <a:rPr lang="en-US" sz="2000" dirty="0">
                <a:latin typeface="Consolas"/>
                <a:cs typeface="Consolas"/>
              </a:rPr>
              <a:t>(_ + _)</a:t>
            </a:r>
          </a:p>
          <a:p>
            <a:pPr marL="0" indent="0">
              <a:buNone/>
              <a:defRPr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  <a:defRPr/>
            </a:pP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Using </a:t>
            </a:r>
            <a:r>
              <a:rPr lang="en-US" sz="3200" dirty="0" err="1">
                <a:latin typeface="Calibri" charset="0"/>
                <a:ea typeface="Calibri" charset="0"/>
                <a:cs typeface="Calibri" charset="0"/>
              </a:rPr>
              <a:t>reduceByKeyAndWindow</a:t>
            </a:r>
            <a:endParaRPr lang="en-US" sz="2000" dirty="0">
              <a:latin typeface="Consolas"/>
              <a:cs typeface="Consolas"/>
            </a:endParaRPr>
          </a:p>
          <a:p>
            <a:pPr>
              <a:defRPr/>
            </a:pPr>
            <a:r>
              <a:rPr lang="en-US" sz="2000" dirty="0" err="1">
                <a:latin typeface="Consolas"/>
                <a:cs typeface="Consolas"/>
              </a:rPr>
              <a:t>lines.</a:t>
            </a:r>
            <a:r>
              <a:rPr lang="en-US" sz="2000" dirty="0" err="1">
                <a:solidFill>
                  <a:srgbClr val="0070C0"/>
                </a:solidFill>
                <a:latin typeface="Consolas"/>
                <a:cs typeface="Consolas"/>
              </a:rPr>
              <a:t>flatMap</a:t>
            </a:r>
            <a:r>
              <a:rPr lang="en-US" sz="2000" dirty="0">
                <a:latin typeface="Consolas"/>
                <a:cs typeface="Consolas"/>
              </a:rPr>
              <a:t>(_.split(" ")).</a:t>
            </a:r>
            <a:r>
              <a:rPr lang="en-US" sz="2000" dirty="0">
                <a:solidFill>
                  <a:srgbClr val="0070C0"/>
                </a:solidFill>
                <a:latin typeface="Consolas"/>
                <a:cs typeface="Consolas"/>
              </a:rPr>
              <a:t>map</a:t>
            </a:r>
            <a:r>
              <a:rPr lang="en-US" sz="2000" dirty="0">
                <a:latin typeface="Consolas"/>
                <a:cs typeface="Consolas"/>
              </a:rPr>
              <a:t>(x =&gt; (x,1))</a:t>
            </a:r>
          </a:p>
          <a:p>
            <a:pPr>
              <a:defRPr/>
            </a:pPr>
            <a:r>
              <a:rPr lang="en-US" sz="2000" dirty="0">
                <a:latin typeface="Consolas"/>
                <a:cs typeface="Consolas"/>
              </a:rPr>
              <a:t>     .</a:t>
            </a:r>
            <a:r>
              <a:rPr lang="en-US" sz="2000" dirty="0" err="1">
                <a:solidFill>
                  <a:srgbClr val="0070C0"/>
                </a:solidFill>
                <a:latin typeface="Consolas"/>
                <a:cs typeface="Consolas"/>
              </a:rPr>
              <a:t>reduceByKeyAndWindow</a:t>
            </a:r>
            <a:r>
              <a:rPr lang="en-US" sz="2000" dirty="0">
                <a:latin typeface="Consolas"/>
                <a:cs typeface="Consolas"/>
              </a:rPr>
              <a:t>( (</a:t>
            </a:r>
            <a:r>
              <a:rPr lang="en-US" sz="2000" dirty="0" err="1">
                <a:latin typeface="Consolas"/>
                <a:cs typeface="Consolas"/>
              </a:rPr>
              <a:t>a,b</a:t>
            </a:r>
            <a:r>
              <a:rPr lang="en-US" sz="2000" dirty="0">
                <a:latin typeface="Consolas"/>
                <a:cs typeface="Consolas"/>
              </a:rPr>
              <a:t>) =&gt; (a + b), </a:t>
            </a:r>
            <a:r>
              <a:rPr lang="en-US" sz="2000" dirty="0">
                <a:solidFill>
                  <a:srgbClr val="0070C0"/>
                </a:solidFill>
                <a:latin typeface="Consolas"/>
                <a:cs typeface="Consolas"/>
              </a:rPr>
              <a:t>Seconds</a:t>
            </a:r>
            <a:r>
              <a:rPr lang="en-US" sz="2000" dirty="0">
                <a:latin typeface="Consolas"/>
                <a:cs typeface="Consolas"/>
              </a:rPr>
              <a:t>(10) )</a:t>
            </a:r>
          </a:p>
          <a:p>
            <a:pPr>
              <a:defRPr/>
            </a:pPr>
            <a:endParaRPr lang="en-US" sz="2000" dirty="0">
              <a:latin typeface="Consolas"/>
              <a:cs typeface="Consolas"/>
            </a:endParaRPr>
          </a:p>
          <a:p>
            <a:pPr>
              <a:defRPr/>
            </a:pPr>
            <a:r>
              <a:rPr lang="mr-IN" sz="3200" dirty="0">
                <a:latin typeface="Calibri" charset="0"/>
                <a:ea typeface="Calibri" charset="0"/>
                <a:cs typeface="Calibri" charset="0"/>
              </a:rPr>
              <a:t>…</a:t>
            </a:r>
            <a:r>
              <a:rPr lang="en-US" sz="3200" dirty="0">
                <a:latin typeface="Calibri" charset="0"/>
                <a:ea typeface="Calibri" charset="0"/>
                <a:cs typeface="Calibri" charset="0"/>
              </a:rPr>
              <a:t> and teaching Spark how to expire batches</a:t>
            </a:r>
            <a:endParaRPr lang="en-US" sz="2000" dirty="0">
              <a:latin typeface="Consolas"/>
              <a:cs typeface="Consolas"/>
            </a:endParaRPr>
          </a:p>
          <a:p>
            <a:pPr>
              <a:defRPr/>
            </a:pPr>
            <a:r>
              <a:rPr lang="en-US" sz="2000" dirty="0" err="1">
                <a:latin typeface="Consolas"/>
                <a:cs typeface="Consolas"/>
              </a:rPr>
              <a:t>lines.</a:t>
            </a:r>
            <a:r>
              <a:rPr lang="en-US" sz="2000" dirty="0" err="1">
                <a:solidFill>
                  <a:srgbClr val="0070C0"/>
                </a:solidFill>
                <a:latin typeface="Consolas"/>
                <a:cs typeface="Consolas"/>
              </a:rPr>
              <a:t>flatMap</a:t>
            </a:r>
            <a:r>
              <a:rPr lang="en-US" sz="2000" dirty="0">
                <a:latin typeface="Consolas"/>
                <a:cs typeface="Consolas"/>
              </a:rPr>
              <a:t>(_.split(" ")).</a:t>
            </a:r>
            <a:r>
              <a:rPr lang="en-US" sz="2000" dirty="0">
                <a:solidFill>
                  <a:srgbClr val="0070C0"/>
                </a:solidFill>
                <a:latin typeface="Consolas"/>
                <a:cs typeface="Consolas"/>
              </a:rPr>
              <a:t>map</a:t>
            </a:r>
            <a:r>
              <a:rPr lang="en-US" sz="2000" dirty="0">
                <a:latin typeface="Consolas"/>
                <a:cs typeface="Consolas"/>
              </a:rPr>
              <a:t>(x =&gt; (x,1))</a:t>
            </a:r>
          </a:p>
          <a:p>
            <a:pPr>
              <a:defRPr/>
            </a:pPr>
            <a:r>
              <a:rPr lang="en-US" sz="2000" dirty="0">
                <a:latin typeface="Consolas"/>
                <a:cs typeface="Consolas"/>
              </a:rPr>
              <a:t>     .</a:t>
            </a:r>
            <a:r>
              <a:rPr lang="en-US" sz="2000" dirty="0" err="1">
                <a:solidFill>
                  <a:srgbClr val="0070C0"/>
                </a:solidFill>
                <a:latin typeface="Consolas"/>
                <a:cs typeface="Consolas"/>
              </a:rPr>
              <a:t>reduceByKeyAndWindow</a:t>
            </a:r>
            <a:r>
              <a:rPr lang="en-US" sz="2000" dirty="0">
                <a:latin typeface="Consolas"/>
                <a:cs typeface="Consolas"/>
              </a:rPr>
              <a:t>( (</a:t>
            </a:r>
            <a:r>
              <a:rPr lang="en-US" sz="2000" dirty="0" err="1">
                <a:latin typeface="Consolas"/>
                <a:cs typeface="Consolas"/>
              </a:rPr>
              <a:t>a,b</a:t>
            </a:r>
            <a:r>
              <a:rPr lang="en-US" sz="2000" dirty="0">
                <a:latin typeface="Consolas"/>
                <a:cs typeface="Consolas"/>
              </a:rPr>
              <a:t>) =&gt; (a + b), </a:t>
            </a:r>
          </a:p>
          <a:p>
            <a:pPr>
              <a:defRPr/>
            </a:pPr>
            <a:r>
              <a:rPr lang="en-US" sz="2000" dirty="0">
                <a:latin typeface="Consolas"/>
                <a:cs typeface="Consolas"/>
              </a:rPr>
              <a:t>                            </a:t>
            </a:r>
            <a:r>
              <a:rPr lang="en-US" sz="2000" dirty="0">
                <a:solidFill>
                  <a:srgbClr val="C00000"/>
                </a:solidFill>
                <a:latin typeface="Consolas"/>
                <a:cs typeface="Consolas"/>
              </a:rPr>
              <a:t>(</a:t>
            </a:r>
            <a:r>
              <a:rPr lang="en-US" sz="2000" dirty="0" err="1">
                <a:solidFill>
                  <a:srgbClr val="C00000"/>
                </a:solidFill>
                <a:latin typeface="Consolas"/>
                <a:cs typeface="Consolas"/>
              </a:rPr>
              <a:t>a,b</a:t>
            </a:r>
            <a:r>
              <a:rPr lang="en-US" sz="2000" dirty="0">
                <a:solidFill>
                  <a:srgbClr val="C00000"/>
                </a:solidFill>
                <a:latin typeface="Consolas"/>
                <a:cs typeface="Consolas"/>
              </a:rPr>
              <a:t>) =&gt; (a - b)</a:t>
            </a:r>
            <a:r>
              <a:rPr lang="en-US" sz="2000" dirty="0">
                <a:latin typeface="Consolas"/>
                <a:cs typeface="Consolas"/>
              </a:rPr>
              <a:t>, </a:t>
            </a:r>
            <a:r>
              <a:rPr lang="en-US" sz="2000" dirty="0">
                <a:solidFill>
                  <a:srgbClr val="0070C0"/>
                </a:solidFill>
                <a:latin typeface="Consolas"/>
                <a:cs typeface="Consolas"/>
              </a:rPr>
              <a:t>Seconds</a:t>
            </a:r>
            <a:r>
              <a:rPr lang="en-US" sz="2000" dirty="0">
                <a:latin typeface="Consolas"/>
                <a:cs typeface="Consolas"/>
              </a:rPr>
              <a:t>(10) )</a:t>
            </a:r>
          </a:p>
          <a:p>
            <a:pPr>
              <a:defRPr/>
            </a:pPr>
            <a:endParaRPr lang="en-US" sz="2000" dirty="0">
              <a:latin typeface="Consolas"/>
              <a:cs typeface="Consolas"/>
            </a:endParaRPr>
          </a:p>
          <a:p>
            <a:pPr>
              <a:defRPr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  <a:defRPr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  <a:defRPr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70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572396"/>
          </a:xfrm>
        </p:spPr>
        <p:txBody>
          <a:bodyPr/>
          <a:lstStyle/>
          <a:p>
            <a:r>
              <a:rPr lang="en-US" dirty="0"/>
              <a:t>Defining the sliding window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0" y="5630450"/>
            <a:ext cx="9144000" cy="1219200"/>
          </a:xfrm>
          <a:prstGeom prst="roundRect">
            <a:avLst>
              <a:gd name="adj" fmla="val 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>
                <a:solidFill>
                  <a:schemeClr val="tx2">
                    <a:lumMod val="75000"/>
                  </a:schemeClr>
                </a:solidFill>
              </a:rPr>
              <a:t>What is the benefit of the last approach?</a:t>
            </a:r>
            <a:endParaRPr lang="en-US" sz="4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6147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211"/>
    </mc:Choice>
    <mc:Fallback xmlns="">
      <p:transition spd="slow" advTm="240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210146"/>
          </a:xfrm>
        </p:spPr>
        <p:txBody>
          <a:bodyPr/>
          <a:lstStyle/>
          <a:p>
            <a:pPr>
              <a:defRPr/>
            </a:pPr>
            <a:r>
              <a:rPr lang="en-US" sz="4000" dirty="0"/>
              <a:t>Arbitrary Combinations of Batch and Streaming Computations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79512" y="1412776"/>
            <a:ext cx="8856984" cy="4824536"/>
          </a:xfrm>
          <a:prstGeom prst="rect">
            <a:avLst/>
          </a:prstGeom>
        </p:spPr>
        <p:txBody>
          <a:bodyPr/>
          <a:lstStyle/>
          <a:p>
            <a:pPr marL="133350" indent="0">
              <a:buNone/>
              <a:defRPr/>
            </a:pPr>
            <a:endParaRPr lang="en-US" sz="1100" dirty="0"/>
          </a:p>
          <a:p>
            <a:pPr marL="133350" indent="0">
              <a:buNone/>
              <a:defRPr/>
            </a:pPr>
            <a:r>
              <a:rPr lang="en-US" sz="2800" dirty="0"/>
              <a:t>Inter-mix RDD and DStream operations!</a:t>
            </a:r>
          </a:p>
          <a:p>
            <a:pPr lvl="1">
              <a:defRPr/>
            </a:pPr>
            <a:endParaRPr lang="en-US" sz="1100" dirty="0"/>
          </a:p>
          <a:p>
            <a:pPr lvl="1">
              <a:defRPr/>
            </a:pPr>
            <a:r>
              <a:rPr lang="en-US" sz="2400" dirty="0"/>
              <a:t>Example: Join incoming tweets with a spam filter for data cleaning</a:t>
            </a:r>
            <a:br>
              <a:rPr lang="en-US" sz="2400" dirty="0"/>
            </a:br>
            <a:endParaRPr lang="en-US" sz="2400" dirty="0"/>
          </a:p>
          <a:p>
            <a:pPr lvl="1">
              <a:defRPr/>
            </a:pPr>
            <a:endParaRPr lang="en-US" sz="1600" dirty="0">
              <a:solidFill>
                <a:srgbClr val="C61B1B"/>
              </a:solidFill>
              <a:latin typeface="Consolas"/>
              <a:cs typeface="Consolas"/>
            </a:endParaRPr>
          </a:p>
          <a:p>
            <a:pPr marL="320040" lvl="1" indent="0">
              <a:lnSpc>
                <a:spcPct val="130000"/>
              </a:lnSpc>
              <a:buNone/>
              <a:defRPr/>
            </a:pPr>
            <a:r>
              <a:rPr lang="en-US" sz="1800" dirty="0">
                <a:solidFill>
                  <a:srgbClr val="C61B1B"/>
                </a:solidFill>
                <a:latin typeface="Consolas"/>
                <a:cs typeface="Consolas"/>
              </a:rPr>
              <a:t> </a:t>
            </a:r>
            <a:r>
              <a:rPr lang="en-US" sz="1800" dirty="0" err="1">
                <a:solidFill>
                  <a:srgbClr val="C61B1B"/>
                </a:solidFill>
                <a:latin typeface="Consolas"/>
                <a:cs typeface="Consolas"/>
              </a:rPr>
              <a:t>tweets</a:t>
            </a:r>
            <a:r>
              <a:rPr lang="en-US" sz="1800" dirty="0" err="1">
                <a:solidFill>
                  <a:srgbClr val="000000"/>
                </a:solidFill>
                <a:latin typeface="Consolas"/>
                <a:cs typeface="Consolas"/>
              </a:rPr>
              <a:t>.</a:t>
            </a:r>
            <a:r>
              <a:rPr lang="en-US" sz="1800" dirty="0" err="1">
                <a:solidFill>
                  <a:srgbClr val="0D8BE6"/>
                </a:solidFill>
                <a:latin typeface="Consolas"/>
                <a:cs typeface="Consolas"/>
              </a:rPr>
              <a:t>transform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/>
                <a:cs typeface="Consolas"/>
              </a:rPr>
              <a:t>tweetsRDD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=&gt; {		</a:t>
            </a:r>
            <a:r>
              <a:rPr lang="en-US" sz="1800" dirty="0" err="1">
                <a:solidFill>
                  <a:srgbClr val="000000"/>
                </a:solidFill>
                <a:latin typeface="Consolas"/>
                <a:cs typeface="Consolas"/>
              </a:rPr>
              <a:t>tweetsRDD.</a:t>
            </a:r>
            <a:r>
              <a:rPr lang="en-US" sz="1800" dirty="0" err="1">
                <a:solidFill>
                  <a:schemeClr val="accent1"/>
                </a:solidFill>
                <a:latin typeface="Consolas"/>
                <a:cs typeface="Consolas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/>
                <a:cs typeface="Consolas"/>
              </a:rPr>
              <a:t>spamHDFSFile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).</a:t>
            </a:r>
            <a:r>
              <a:rPr lang="en-US" sz="1800" dirty="0">
                <a:solidFill>
                  <a:srgbClr val="1D86CD"/>
                </a:solidFill>
                <a:latin typeface="Consolas"/>
                <a:cs typeface="Consolas"/>
              </a:rPr>
              <a:t>filter</a:t>
            </a: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(...)</a:t>
            </a:r>
          </a:p>
          <a:p>
            <a:pPr marL="320040" lvl="1" indent="0">
              <a:lnSpc>
                <a:spcPct val="130000"/>
              </a:lnSpc>
              <a:buNone/>
              <a:defRPr/>
            </a:pPr>
            <a:r>
              <a:rPr lang="en-US" sz="1800" dirty="0">
                <a:solidFill>
                  <a:srgbClr val="000000"/>
                </a:solidFill>
                <a:latin typeface="Consolas"/>
                <a:cs typeface="Consolas"/>
              </a:rPr>
              <a:t> })</a:t>
            </a:r>
          </a:p>
          <a:p>
            <a:pPr marL="320040" lvl="1" indent="0">
              <a:lnSpc>
                <a:spcPct val="130000"/>
              </a:lnSpc>
              <a:buNone/>
              <a:defRPr/>
            </a:pPr>
            <a:endParaRPr lang="en-US" sz="1800" dirty="0">
              <a:solidFill>
                <a:srgbClr val="000000"/>
              </a:solidFill>
              <a:latin typeface="Consolas"/>
              <a:cs typeface="Consolas"/>
            </a:endParaRPr>
          </a:p>
          <a:p>
            <a:pPr marL="320040" lvl="1" indent="0">
              <a:lnSpc>
                <a:spcPct val="130000"/>
              </a:lnSpc>
              <a:buNone/>
              <a:defRPr/>
            </a:pPr>
            <a:endParaRPr lang="en-US" sz="1800" dirty="0">
              <a:solidFill>
                <a:srgbClr val="000000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4633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555"/>
    </mc:Choice>
    <mc:Fallback xmlns="">
      <p:transition spd="slow" advTm="79555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Fault-tolerance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>
          <a:xfrm>
            <a:off x="135410" y="1066800"/>
            <a:ext cx="4450800" cy="5602560"/>
          </a:xfrm>
        </p:spPr>
        <p:txBody>
          <a:bodyPr/>
          <a:lstStyle/>
          <a:p>
            <a:pPr marL="342900" indent="-342900">
              <a:buFont typeface="Arial" charset="0"/>
              <a:buChar char="•"/>
              <a:defRPr/>
            </a:pPr>
            <a:r>
              <a:rPr lang="en-US" dirty="0"/>
              <a:t>RDD Lineage: RDDs remember the operations that created them</a:t>
            </a:r>
          </a:p>
          <a:p>
            <a:pPr marL="342900" indent="-342900">
              <a:buFont typeface="Arial" charset="0"/>
              <a:buChar char="•"/>
              <a:defRPr/>
            </a:pPr>
            <a:endParaRPr lang="en-US" dirty="0"/>
          </a:p>
          <a:p>
            <a:pPr marL="342900" indent="-342900">
              <a:buFont typeface="Arial" charset="0"/>
              <a:buChar char="•"/>
              <a:defRPr/>
            </a:pPr>
            <a:r>
              <a:rPr lang="en-US" dirty="0"/>
              <a:t>Batches of input data are replicated in memory for fault-tolerance</a:t>
            </a:r>
          </a:p>
          <a:p>
            <a:pPr marL="342900" indent="-342900">
              <a:buFont typeface="Arial" charset="0"/>
              <a:buChar char="•"/>
              <a:defRPr/>
            </a:pPr>
            <a:endParaRPr lang="en-US" dirty="0"/>
          </a:p>
          <a:p>
            <a:pPr marL="342900" indent="-342900">
              <a:buFont typeface="Arial" charset="0"/>
              <a:buChar char="•"/>
              <a:defRPr/>
            </a:pPr>
            <a:r>
              <a:rPr lang="en-US" dirty="0"/>
              <a:t>Data lost due to worker failure, can be recomputed from replicated input data</a:t>
            </a:r>
          </a:p>
          <a:p>
            <a:pPr marL="342900" indent="-342900">
              <a:buFont typeface="Arial" charset="0"/>
              <a:buChar char="•"/>
              <a:defRPr/>
            </a:pPr>
            <a:endParaRPr lang="en-US" dirty="0"/>
          </a:p>
          <a:p>
            <a:pPr marL="342900" indent="-342900">
              <a:buFont typeface="Arial" charset="0"/>
              <a:buChar char="•"/>
              <a:defRPr/>
            </a:pPr>
            <a:r>
              <a:rPr lang="en-US" dirty="0"/>
              <a:t>Fault-tolerance and exactly-once transformations</a:t>
            </a:r>
          </a:p>
        </p:txBody>
      </p:sp>
      <p:sp>
        <p:nvSpPr>
          <p:cNvPr id="111" name="Rounded Rectangular Callout 110"/>
          <p:cNvSpPr/>
          <p:nvPr/>
        </p:nvSpPr>
        <p:spPr>
          <a:xfrm>
            <a:off x="7636321" y="1638300"/>
            <a:ext cx="1400175" cy="952500"/>
          </a:xfrm>
          <a:prstGeom prst="wedgeRoundRectCallout">
            <a:avLst>
              <a:gd name="adj1" fmla="val -64777"/>
              <a:gd name="adj2" fmla="val -18645"/>
              <a:gd name="adj3" fmla="val 16667"/>
            </a:avLst>
          </a:prstGeom>
          <a:ln w="28575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>
              <a:defRPr/>
            </a:pPr>
            <a:r>
              <a:rPr lang="en-US" sz="1700" dirty="0">
                <a:solidFill>
                  <a:srgbClr val="000000"/>
                </a:solidFill>
                <a:latin typeface="Calibri"/>
                <a:ea typeface="ヒラギノ角ゴ ProN W3"/>
                <a:cs typeface="Calibri"/>
              </a:rPr>
              <a:t>input data replicated</a:t>
            </a:r>
          </a:p>
          <a:p>
            <a:pPr algn="ctr">
              <a:defRPr/>
            </a:pPr>
            <a:r>
              <a:rPr lang="en-US" sz="1700" dirty="0">
                <a:solidFill>
                  <a:srgbClr val="000000"/>
                </a:solidFill>
                <a:latin typeface="Calibri"/>
                <a:ea typeface="ヒラギノ角ゴ ProN W3"/>
                <a:cs typeface="Calibri"/>
              </a:rPr>
              <a:t>in memory</a:t>
            </a:r>
          </a:p>
        </p:txBody>
      </p:sp>
      <p:grpSp>
        <p:nvGrpSpPr>
          <p:cNvPr id="23556" name="Group 116"/>
          <p:cNvGrpSpPr>
            <a:grpSpLocks/>
          </p:cNvGrpSpPr>
          <p:nvPr/>
        </p:nvGrpSpPr>
        <p:grpSpPr bwMode="auto">
          <a:xfrm>
            <a:off x="5686077" y="2149475"/>
            <a:ext cx="1743075" cy="593725"/>
            <a:chOff x="7762239" y="5609988"/>
            <a:chExt cx="2889827" cy="840669"/>
          </a:xfrm>
        </p:grpSpPr>
        <p:pic>
          <p:nvPicPr>
            <p:cNvPr id="23598" name="Picture 117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99" name="Picture 118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600" name="Picture 119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601" name="Picture 120"/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557" name="Picture 12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49" y="4543426"/>
            <a:ext cx="555427" cy="594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123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555" y="4543426"/>
            <a:ext cx="555427" cy="594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124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629" y="4543426"/>
            <a:ext cx="555426" cy="594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97" name="Picture 125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298" y="4543426"/>
            <a:ext cx="555426" cy="594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TextBox 131"/>
          <p:cNvSpPr txBox="1">
            <a:spLocks noChangeArrowheads="1"/>
          </p:cNvSpPr>
          <p:nvPr/>
        </p:nvSpPr>
        <p:spPr bwMode="auto">
          <a:xfrm>
            <a:off x="6207571" y="3013075"/>
            <a:ext cx="13608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0" rIns="38405" bIns="0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700">
                <a:latin typeface="Calibri" charset="0"/>
                <a:cs typeface="Calibri" charset="0"/>
              </a:rPr>
              <a:t>flatMap</a:t>
            </a:r>
          </a:p>
        </p:txBody>
      </p:sp>
      <p:cxnSp>
        <p:nvCxnSpPr>
          <p:cNvPr id="133" name="Straight Arrow Connector 132"/>
          <p:cNvCxnSpPr/>
          <p:nvPr/>
        </p:nvCxnSpPr>
        <p:spPr bwMode="auto">
          <a:xfrm flipH="1">
            <a:off x="6498099" y="2041525"/>
            <a:ext cx="24393" cy="2147077"/>
          </a:xfrm>
          <a:prstGeom prst="straightConnector1">
            <a:avLst/>
          </a:prstGeom>
          <a:solidFill>
            <a:srgbClr val="000000"/>
          </a:solidFill>
          <a:ln w="2857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3563" name="Group 14"/>
          <p:cNvGrpSpPr>
            <a:grpSpLocks/>
          </p:cNvGrpSpPr>
          <p:nvPr/>
        </p:nvGrpSpPr>
        <p:grpSpPr bwMode="auto">
          <a:xfrm>
            <a:off x="5778946" y="1676400"/>
            <a:ext cx="1485900" cy="266700"/>
            <a:chOff x="14325600" y="2971800"/>
            <a:chExt cx="3657600" cy="990600"/>
          </a:xfrm>
        </p:grpSpPr>
        <p:sp>
          <p:nvSpPr>
            <p:cNvPr id="124" name="Rectangle 123"/>
            <p:cNvSpPr/>
            <p:nvPr/>
          </p:nvSpPr>
          <p:spPr bwMode="auto">
            <a:xfrm>
              <a:off x="143256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147828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152400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156972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161544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166116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170688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175260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endParaRP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6350446" y="5029200"/>
            <a:ext cx="571500" cy="266700"/>
            <a:chOff x="15697200" y="10210800"/>
            <a:chExt cx="1524000" cy="990600"/>
          </a:xfrm>
        </p:grpSpPr>
        <p:sp>
          <p:nvSpPr>
            <p:cNvPr id="141" name="Rectangle 140"/>
            <p:cNvSpPr/>
            <p:nvPr/>
          </p:nvSpPr>
          <p:spPr bwMode="auto">
            <a:xfrm>
              <a:off x="15697200" y="10210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16764000" y="10210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endParaRPr>
            </a:p>
          </p:txBody>
        </p:sp>
      </p:grpSp>
      <p:grpSp>
        <p:nvGrpSpPr>
          <p:cNvPr id="143" name="Group 142"/>
          <p:cNvGrpSpPr>
            <a:grpSpLocks/>
          </p:cNvGrpSpPr>
          <p:nvPr/>
        </p:nvGrpSpPr>
        <p:grpSpPr bwMode="auto">
          <a:xfrm>
            <a:off x="5921821" y="1905000"/>
            <a:ext cx="1485900" cy="266700"/>
            <a:chOff x="14325600" y="2971800"/>
            <a:chExt cx="3657600" cy="990600"/>
          </a:xfrm>
        </p:grpSpPr>
        <p:sp>
          <p:nvSpPr>
            <p:cNvPr id="144" name="Rectangle 143"/>
            <p:cNvSpPr/>
            <p:nvPr/>
          </p:nvSpPr>
          <p:spPr bwMode="auto">
            <a:xfrm>
              <a:off x="143256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147828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152400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56972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61544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66116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170688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175260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</a:endParaRPr>
            </a:p>
          </p:txBody>
        </p:sp>
      </p:grpSp>
      <p:sp>
        <p:nvSpPr>
          <p:cNvPr id="158" name="Rectangle 157"/>
          <p:cNvSpPr/>
          <p:nvPr/>
        </p:nvSpPr>
        <p:spPr bwMode="auto">
          <a:xfrm>
            <a:off x="5778946" y="4191000"/>
            <a:ext cx="185738" cy="2667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9" name="Rectangle 158"/>
          <p:cNvSpPr/>
          <p:nvPr/>
        </p:nvSpPr>
        <p:spPr bwMode="auto">
          <a:xfrm>
            <a:off x="5964683" y="4191000"/>
            <a:ext cx="185738" cy="2667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1" name="Rectangle 160"/>
          <p:cNvSpPr/>
          <p:nvPr/>
        </p:nvSpPr>
        <p:spPr bwMode="auto">
          <a:xfrm>
            <a:off x="6150421" y="4191000"/>
            <a:ext cx="185738" cy="2667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2" name="Rectangle 161"/>
          <p:cNvSpPr/>
          <p:nvPr/>
        </p:nvSpPr>
        <p:spPr bwMode="auto">
          <a:xfrm>
            <a:off x="6336158" y="4191000"/>
            <a:ext cx="185738" cy="2667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4" name="Rectangle 163"/>
          <p:cNvSpPr/>
          <p:nvPr/>
        </p:nvSpPr>
        <p:spPr bwMode="auto">
          <a:xfrm>
            <a:off x="6521896" y="4191000"/>
            <a:ext cx="185738" cy="2667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6" name="Rectangle 165"/>
          <p:cNvSpPr/>
          <p:nvPr/>
        </p:nvSpPr>
        <p:spPr bwMode="auto">
          <a:xfrm>
            <a:off x="6707633" y="4191000"/>
            <a:ext cx="185738" cy="2667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8" name="Rectangle 167"/>
          <p:cNvSpPr/>
          <p:nvPr/>
        </p:nvSpPr>
        <p:spPr bwMode="auto">
          <a:xfrm>
            <a:off x="6893371" y="4191000"/>
            <a:ext cx="185738" cy="2667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9" name="Rectangle 168"/>
          <p:cNvSpPr/>
          <p:nvPr/>
        </p:nvSpPr>
        <p:spPr bwMode="auto">
          <a:xfrm>
            <a:off x="7079108" y="4191000"/>
            <a:ext cx="185738" cy="2667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6432276" y="2171700"/>
            <a:ext cx="954583" cy="2371726"/>
            <a:chOff x="15915820" y="4343400"/>
            <a:chExt cx="2545113" cy="4744158"/>
          </a:xfrm>
        </p:grpSpPr>
        <p:cxnSp>
          <p:nvCxnSpPr>
            <p:cNvPr id="170" name="Straight Arrow Connector 169"/>
            <p:cNvCxnSpPr>
              <a:stCxn id="154" idx="2"/>
              <a:endCxn id="23558" idx="0"/>
            </p:cNvCxnSpPr>
            <p:nvPr/>
          </p:nvCxnSpPr>
          <p:spPr bwMode="auto">
            <a:xfrm flipH="1">
              <a:off x="15915820" y="4343400"/>
              <a:ext cx="2049900" cy="4744158"/>
            </a:xfrm>
            <a:prstGeom prst="straightConnector1">
              <a:avLst/>
            </a:prstGeom>
            <a:solidFill>
              <a:srgbClr val="000000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1" name="Straight Arrow Connector 170"/>
            <p:cNvCxnSpPr>
              <a:stCxn id="156" idx="2"/>
              <a:endCxn id="23559" idx="0"/>
            </p:cNvCxnSpPr>
            <p:nvPr/>
          </p:nvCxnSpPr>
          <p:spPr bwMode="auto">
            <a:xfrm flipH="1">
              <a:off x="16974495" y="4343400"/>
              <a:ext cx="1486438" cy="4744158"/>
            </a:xfrm>
            <a:prstGeom prst="straightConnector1">
              <a:avLst/>
            </a:prstGeom>
            <a:solidFill>
              <a:srgbClr val="000000"/>
            </a:solidFill>
            <a:ln w="2857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72" name="Rounded Rectangular Callout 171"/>
          <p:cNvSpPr/>
          <p:nvPr/>
        </p:nvSpPr>
        <p:spPr>
          <a:xfrm>
            <a:off x="7522021" y="4267200"/>
            <a:ext cx="1514475" cy="952500"/>
          </a:xfrm>
          <a:prstGeom prst="wedgeRoundRectCallout">
            <a:avLst>
              <a:gd name="adj1" fmla="val -64777"/>
              <a:gd name="adj2" fmla="val -18645"/>
              <a:gd name="adj3" fmla="val 16667"/>
            </a:avLst>
          </a:prstGeom>
          <a:ln w="28575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>
              <a:defRPr/>
            </a:pPr>
            <a:r>
              <a:rPr lang="en-US" sz="1700" dirty="0">
                <a:solidFill>
                  <a:srgbClr val="000000"/>
                </a:solidFill>
                <a:latin typeface="Calibri"/>
                <a:ea typeface="ヒラギノ角ゴ ProN W3"/>
                <a:cs typeface="Calibri"/>
              </a:rPr>
              <a:t>lost partitions recomputed on other workers</a:t>
            </a:r>
          </a:p>
        </p:txBody>
      </p:sp>
      <p:sp>
        <p:nvSpPr>
          <p:cNvPr id="23576" name="Rectangle 155"/>
          <p:cNvSpPr>
            <a:spLocks noChangeArrowheads="1"/>
          </p:cNvSpPr>
          <p:nvPr/>
        </p:nvSpPr>
        <p:spPr bwMode="auto">
          <a:xfrm>
            <a:off x="4721671" y="1485900"/>
            <a:ext cx="1028700" cy="59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  <a:latin typeface="Calibri" charset="0"/>
                <a:ea typeface="ヒラギノ角ゴ ProN W3"/>
                <a:cs typeface="Calibri" charset="0"/>
              </a:rPr>
              <a:t>tweets</a:t>
            </a:r>
          </a:p>
          <a:p>
            <a:pPr algn="ctr"/>
            <a:r>
              <a:rPr lang="en-US">
                <a:solidFill>
                  <a:prstClr val="black"/>
                </a:solidFill>
                <a:latin typeface="Calibri" charset="0"/>
                <a:ea typeface="ヒラギノ角ゴ ProN W3"/>
                <a:cs typeface="Calibri" charset="0"/>
              </a:rPr>
              <a:t>RDD</a:t>
            </a:r>
          </a:p>
        </p:txBody>
      </p:sp>
      <p:sp>
        <p:nvSpPr>
          <p:cNvPr id="23577" name="Rectangle 155"/>
          <p:cNvSpPr>
            <a:spLocks noChangeArrowheads="1"/>
          </p:cNvSpPr>
          <p:nvPr/>
        </p:nvSpPr>
        <p:spPr bwMode="auto">
          <a:xfrm>
            <a:off x="4427984" y="3886200"/>
            <a:ext cx="1350962" cy="777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8405" tIns="19202" rIns="38405" bIns="19202">
            <a:spAutoFit/>
          </a:bodyPr>
          <a:lstStyle/>
          <a:p>
            <a:pPr algn="ctr"/>
            <a:r>
              <a:rPr lang="en-US">
                <a:solidFill>
                  <a:prstClr val="black"/>
                </a:solidFill>
                <a:latin typeface="Calibri" charset="0"/>
                <a:ea typeface="ヒラギノ角ゴ ProN W3"/>
                <a:cs typeface="Calibri" charset="0"/>
              </a:rPr>
              <a:t>hashTags</a:t>
            </a:r>
            <a:endParaRPr lang="en-US" dirty="0">
              <a:solidFill>
                <a:prstClr val="black"/>
              </a:solidFill>
              <a:latin typeface="Calibri" charset="0"/>
              <a:ea typeface="ヒラギノ角ゴ ProN W3"/>
              <a:cs typeface="Calibri" charset="0"/>
            </a:endParaRPr>
          </a:p>
          <a:p>
            <a:pPr algn="ctr"/>
            <a:r>
              <a:rPr lang="en-US" dirty="0">
                <a:solidFill>
                  <a:prstClr val="black"/>
                </a:solidFill>
                <a:latin typeface="Calibri" charset="0"/>
                <a:ea typeface="ヒラギノ角ゴ ProN W3"/>
                <a:cs typeface="Calibri" charset="0"/>
              </a:rPr>
              <a:t>RDD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249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1000"/>
                                        <p:tgtEl>
                                          <p:spTgt spid="6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68" grpId="0" animBg="1"/>
      <p:bldP spid="169" grpId="0" animBg="1"/>
      <p:bldP spid="17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Fast Fault Recovery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838200" y="1567991"/>
            <a:ext cx="4876800" cy="1131218"/>
          </a:xfrm>
        </p:spPr>
        <p:txBody>
          <a:bodyPr/>
          <a:lstStyle/>
          <a:p>
            <a:pPr marL="167354" indent="0">
              <a:buNone/>
              <a:defRPr/>
            </a:pPr>
            <a:r>
              <a:rPr lang="en-US" sz="2000" dirty="0"/>
              <a:t>Recovers from faults/stragglers within </a:t>
            </a:r>
            <a:r>
              <a:rPr lang="en-US" sz="2000" b="1" dirty="0"/>
              <a:t>1 sec</a:t>
            </a:r>
          </a:p>
        </p:txBody>
      </p:sp>
      <p:pic>
        <p:nvPicPr>
          <p:cNvPr id="25604" name="Picture 7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600"/>
            <a:ext cx="7696200" cy="3273426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28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04"/>
    </mc:Choice>
    <mc:Fallback xmlns="">
      <p:transition spd="slow" advTm="41204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533400" y="1447800"/>
            <a:ext cx="8229600" cy="48768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dirty="0"/>
              <a:t>Performance increases by </a:t>
            </a:r>
          </a:p>
          <a:p>
            <a:pPr marL="342900" indent="-342900">
              <a:buFont typeface="Arial" charset="0"/>
              <a:buChar char="•"/>
              <a:defRPr/>
            </a:pPr>
            <a:r>
              <a:rPr lang="en-US" dirty="0"/>
              <a:t>adding more machines </a:t>
            </a:r>
            <a:r>
              <a:rPr lang="en-US" dirty="0">
                <a:sym typeface="Wingdings"/>
              </a:rPr>
              <a:t> throughput close to linear</a:t>
            </a:r>
            <a:endParaRPr lang="en-US" dirty="0"/>
          </a:p>
          <a:p>
            <a:pPr marL="342900" indent="-342900">
              <a:buFont typeface="Arial" charset="0"/>
              <a:buChar char="•"/>
              <a:defRPr/>
            </a:pPr>
            <a:r>
              <a:rPr lang="en-US" dirty="0"/>
              <a:t>decreasing window size</a:t>
            </a:r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4720437" y="3048000"/>
          <a:ext cx="3585363" cy="335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719937" y="3048000"/>
          <a:ext cx="3571875" cy="335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741455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b="1" dirty="0"/>
              <a:t>Unifying</a:t>
            </a:r>
            <a:r>
              <a:rPr lang="en-US" sz="3200" dirty="0"/>
              <a:t> Batch and Stream Processing Models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539552" y="1196752"/>
            <a:ext cx="8604448" cy="496855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3200" dirty="0"/>
              <a:t>Spark program on Twitter log file using RDDs</a:t>
            </a:r>
          </a:p>
          <a:p>
            <a:pPr marL="0" indent="0">
              <a:buNone/>
              <a:defRPr/>
            </a:pPr>
            <a:endParaRPr lang="en-US" sz="900" dirty="0">
              <a:latin typeface="Consolas"/>
              <a:cs typeface="Consolas"/>
            </a:endParaRPr>
          </a:p>
          <a:p>
            <a:pPr marL="0" indent="0">
              <a:buNone/>
              <a:defRPr/>
            </a:pPr>
            <a:r>
              <a:rPr lang="en-US" sz="2000" dirty="0" err="1">
                <a:latin typeface="Consolas"/>
                <a:cs typeface="Consolas"/>
              </a:rPr>
              <a:t>val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>
                <a:solidFill>
                  <a:srgbClr val="B50B1B"/>
                </a:solidFill>
                <a:latin typeface="Consolas"/>
                <a:cs typeface="Consolas"/>
              </a:rPr>
              <a:t>tweets</a:t>
            </a:r>
            <a:r>
              <a:rPr lang="en-US" sz="2000" dirty="0">
                <a:solidFill>
                  <a:schemeClr val="accent4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= </a:t>
            </a:r>
            <a:r>
              <a:rPr lang="en-US" sz="2000" dirty="0" err="1">
                <a:latin typeface="Consolas"/>
                <a:cs typeface="Consolas"/>
              </a:rPr>
              <a:t>sc.</a:t>
            </a:r>
            <a:r>
              <a:rPr lang="en-US" sz="2000" dirty="0" err="1">
                <a:solidFill>
                  <a:srgbClr val="0D8BE6"/>
                </a:solidFill>
                <a:latin typeface="Consolas"/>
                <a:cs typeface="Consolas"/>
              </a:rPr>
              <a:t>hadoopFile</a:t>
            </a:r>
            <a:r>
              <a:rPr lang="en-US" sz="2000" dirty="0">
                <a:latin typeface="Consolas"/>
                <a:cs typeface="Consolas"/>
              </a:rPr>
              <a:t>("</a:t>
            </a:r>
            <a:r>
              <a:rPr lang="en-US" sz="2000" dirty="0" err="1">
                <a:latin typeface="Consolas"/>
                <a:cs typeface="Consolas"/>
              </a:rPr>
              <a:t>hdfs</a:t>
            </a:r>
            <a:r>
              <a:rPr lang="en-US" sz="2000" dirty="0">
                <a:latin typeface="Consolas"/>
                <a:cs typeface="Consolas"/>
              </a:rPr>
              <a:t>://...")</a:t>
            </a:r>
          </a:p>
          <a:p>
            <a:pPr marL="0" indent="0">
              <a:buNone/>
              <a:defRPr/>
            </a:pPr>
            <a:r>
              <a:rPr lang="en-US" sz="2000" dirty="0" err="1">
                <a:latin typeface="Consolas"/>
                <a:cs typeface="Consolas"/>
              </a:rPr>
              <a:t>val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C61B1B"/>
                </a:solidFill>
                <a:latin typeface="Consolas"/>
                <a:cs typeface="Consolas"/>
              </a:rPr>
              <a:t>hashTags</a:t>
            </a:r>
            <a:r>
              <a:rPr lang="en-US" sz="2000" dirty="0">
                <a:solidFill>
                  <a:srgbClr val="C61B1B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= </a:t>
            </a:r>
            <a:r>
              <a:rPr lang="en-US" sz="2000" dirty="0" err="1">
                <a:solidFill>
                  <a:srgbClr val="C61B1B"/>
                </a:solidFill>
                <a:latin typeface="Consolas"/>
                <a:cs typeface="Consolas"/>
              </a:rPr>
              <a:t>tweets</a:t>
            </a:r>
            <a:r>
              <a:rPr lang="en-US" sz="2000" dirty="0" err="1">
                <a:latin typeface="Consolas"/>
                <a:cs typeface="Consolas"/>
              </a:rPr>
              <a:t>.</a:t>
            </a:r>
            <a:r>
              <a:rPr lang="en-US" sz="2000" dirty="0" err="1">
                <a:solidFill>
                  <a:srgbClr val="0D8BE6"/>
                </a:solidFill>
                <a:latin typeface="Consolas"/>
                <a:cs typeface="Consolas"/>
              </a:rPr>
              <a:t>flatMap</a:t>
            </a:r>
            <a:r>
              <a:rPr lang="en-US" sz="2000" dirty="0">
                <a:solidFill>
                  <a:srgbClr val="0D8BE6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(status =&gt; </a:t>
            </a:r>
            <a:r>
              <a:rPr lang="en-US" sz="2000" dirty="0" err="1">
                <a:latin typeface="Consolas"/>
                <a:cs typeface="Consolas"/>
              </a:rPr>
              <a:t>getTags</a:t>
            </a:r>
            <a:r>
              <a:rPr lang="en-US" sz="2000" dirty="0">
                <a:latin typeface="Consolas"/>
                <a:cs typeface="Consolas"/>
              </a:rPr>
              <a:t>(status))</a:t>
            </a:r>
          </a:p>
          <a:p>
            <a:pPr marL="0" indent="0">
              <a:buNone/>
              <a:defRPr/>
            </a:pPr>
            <a:r>
              <a:rPr lang="en-US" sz="2000" dirty="0" err="1">
                <a:solidFill>
                  <a:schemeClr val="accent3"/>
                </a:solidFill>
                <a:latin typeface="Consolas"/>
                <a:cs typeface="Consolas"/>
              </a:rPr>
              <a:t>hashTags</a:t>
            </a:r>
            <a:r>
              <a:rPr lang="en-US" sz="2000" dirty="0" err="1">
                <a:latin typeface="Consolas"/>
                <a:cs typeface="Consolas"/>
              </a:rPr>
              <a:t>.</a:t>
            </a:r>
            <a:r>
              <a:rPr lang="en-US" sz="2000" dirty="0" err="1">
                <a:solidFill>
                  <a:schemeClr val="accent1"/>
                </a:solidFill>
                <a:latin typeface="Consolas"/>
                <a:cs typeface="Consolas"/>
              </a:rPr>
              <a:t>saveAsHadoopFile</a:t>
            </a:r>
            <a:r>
              <a:rPr lang="en-US" sz="2000" dirty="0">
                <a:latin typeface="Consolas"/>
                <a:cs typeface="Consolas"/>
              </a:rPr>
              <a:t>("</a:t>
            </a:r>
            <a:r>
              <a:rPr lang="en-US" sz="2000" dirty="0" err="1">
                <a:latin typeface="Consolas"/>
                <a:cs typeface="Consolas"/>
              </a:rPr>
              <a:t>hdfs</a:t>
            </a:r>
            <a:r>
              <a:rPr lang="en-US" sz="2000" dirty="0">
                <a:latin typeface="Consolas"/>
                <a:cs typeface="Consolas"/>
              </a:rPr>
              <a:t>://...")</a:t>
            </a:r>
          </a:p>
          <a:p>
            <a:pPr marL="0" indent="0">
              <a:buNone/>
              <a:defRPr/>
            </a:pPr>
            <a:endParaRPr lang="en-US" sz="3600" b="1" dirty="0"/>
          </a:p>
          <a:p>
            <a:pPr marL="0" indent="0">
              <a:buNone/>
              <a:defRPr/>
            </a:pPr>
            <a:endParaRPr lang="en-US" sz="3600" b="1" dirty="0"/>
          </a:p>
          <a:p>
            <a:pPr marL="0" indent="0">
              <a:buNone/>
              <a:defRPr/>
            </a:pPr>
            <a:r>
              <a:rPr lang="en-US" sz="3200" dirty="0"/>
              <a:t>Spark Streaming program on Twitter stream using DStreams</a:t>
            </a:r>
          </a:p>
          <a:p>
            <a:pPr marL="0" indent="0">
              <a:buNone/>
              <a:defRPr/>
            </a:pPr>
            <a:endParaRPr lang="en-US" sz="900" dirty="0">
              <a:latin typeface="Consolas"/>
              <a:cs typeface="Consolas"/>
            </a:endParaRPr>
          </a:p>
          <a:p>
            <a:pPr marL="0" indent="0">
              <a:buNone/>
              <a:defRPr/>
            </a:pPr>
            <a:r>
              <a:rPr lang="en-US" sz="2000" dirty="0" err="1">
                <a:latin typeface="Consolas"/>
                <a:cs typeface="Consolas"/>
              </a:rPr>
              <a:t>val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>
                <a:solidFill>
                  <a:srgbClr val="B50B1B"/>
                </a:solidFill>
                <a:latin typeface="Consolas"/>
                <a:cs typeface="Consolas"/>
              </a:rPr>
              <a:t>tweets</a:t>
            </a:r>
            <a:r>
              <a:rPr lang="en-US" sz="2000" dirty="0">
                <a:solidFill>
                  <a:schemeClr val="accent4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= </a:t>
            </a:r>
            <a:r>
              <a:rPr lang="en-US" sz="2000" dirty="0" err="1">
                <a:latin typeface="Consolas"/>
                <a:cs typeface="Consolas"/>
              </a:rPr>
              <a:t>ssc.</a:t>
            </a:r>
            <a:r>
              <a:rPr lang="en-US" sz="2000" dirty="0" err="1">
                <a:solidFill>
                  <a:srgbClr val="0D8BE6"/>
                </a:solidFill>
                <a:latin typeface="Consolas"/>
                <a:cs typeface="Consolas"/>
              </a:rPr>
              <a:t>twitterStream</a:t>
            </a:r>
            <a:r>
              <a:rPr lang="en-US" sz="2000" dirty="0">
                <a:latin typeface="Consolas"/>
                <a:cs typeface="Consolas"/>
              </a:rPr>
              <a:t>()</a:t>
            </a:r>
          </a:p>
          <a:p>
            <a:pPr marL="0" indent="0">
              <a:buNone/>
              <a:defRPr/>
            </a:pPr>
            <a:r>
              <a:rPr lang="en-US" sz="2000" dirty="0" err="1">
                <a:latin typeface="Consolas"/>
                <a:cs typeface="Consolas"/>
              </a:rPr>
              <a:t>val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>
                <a:solidFill>
                  <a:srgbClr val="C61B1B"/>
                </a:solidFill>
                <a:latin typeface="Consolas"/>
                <a:cs typeface="Consolas"/>
              </a:rPr>
              <a:t>hashTags</a:t>
            </a:r>
            <a:r>
              <a:rPr lang="en-US" sz="2000" dirty="0">
                <a:solidFill>
                  <a:srgbClr val="C61B1B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= </a:t>
            </a:r>
            <a:r>
              <a:rPr lang="en-US" sz="2000" dirty="0" err="1">
                <a:solidFill>
                  <a:srgbClr val="C61B1B"/>
                </a:solidFill>
                <a:latin typeface="Consolas"/>
                <a:cs typeface="Consolas"/>
              </a:rPr>
              <a:t>tweets</a:t>
            </a:r>
            <a:r>
              <a:rPr lang="en-US" sz="2000" dirty="0" err="1">
                <a:latin typeface="Consolas"/>
                <a:cs typeface="Consolas"/>
              </a:rPr>
              <a:t>.</a:t>
            </a:r>
            <a:r>
              <a:rPr lang="en-US" sz="2000" dirty="0" err="1">
                <a:solidFill>
                  <a:srgbClr val="0D8BE6"/>
                </a:solidFill>
                <a:latin typeface="Consolas"/>
                <a:cs typeface="Consolas"/>
              </a:rPr>
              <a:t>flatMap</a:t>
            </a:r>
            <a:r>
              <a:rPr lang="en-US" sz="2000" dirty="0">
                <a:solidFill>
                  <a:srgbClr val="0D8BE6"/>
                </a:solidFill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(status =&gt; </a:t>
            </a:r>
            <a:r>
              <a:rPr lang="en-US" sz="2000" dirty="0" err="1">
                <a:latin typeface="Consolas"/>
                <a:cs typeface="Consolas"/>
              </a:rPr>
              <a:t>getTags</a:t>
            </a:r>
            <a:r>
              <a:rPr lang="en-US" sz="2000" dirty="0">
                <a:latin typeface="Consolas"/>
                <a:cs typeface="Consolas"/>
              </a:rPr>
              <a:t>(status))</a:t>
            </a:r>
          </a:p>
          <a:p>
            <a:pPr marL="0" indent="0">
              <a:buNone/>
              <a:defRPr/>
            </a:pPr>
            <a:r>
              <a:rPr lang="en-US" sz="2000" dirty="0" err="1">
                <a:solidFill>
                  <a:schemeClr val="accent3"/>
                </a:solidFill>
                <a:latin typeface="Consolas"/>
                <a:cs typeface="Consolas"/>
              </a:rPr>
              <a:t>hashTags</a:t>
            </a:r>
            <a:r>
              <a:rPr lang="en-US" sz="2000" dirty="0" err="1">
                <a:latin typeface="Consolas"/>
                <a:cs typeface="Consolas"/>
              </a:rPr>
              <a:t>.</a:t>
            </a:r>
            <a:r>
              <a:rPr lang="en-US" sz="2000" dirty="0" err="1">
                <a:solidFill>
                  <a:schemeClr val="accent1"/>
                </a:solidFill>
                <a:latin typeface="Consolas"/>
                <a:cs typeface="Consolas"/>
              </a:rPr>
              <a:t>saveAsHadoopFile</a:t>
            </a:r>
            <a:r>
              <a:rPr lang="en-US" sz="2000" b="1" dirty="0" err="1">
                <a:solidFill>
                  <a:schemeClr val="accent1"/>
                </a:solidFill>
                <a:latin typeface="Consolas"/>
                <a:cs typeface="Consolas"/>
              </a:rPr>
              <a:t>s</a:t>
            </a:r>
            <a:r>
              <a:rPr lang="en-US" sz="2000" dirty="0">
                <a:latin typeface="Consolas"/>
                <a:cs typeface="Consolas"/>
              </a:rPr>
              <a:t>("</a:t>
            </a:r>
            <a:r>
              <a:rPr lang="en-US" sz="2000" dirty="0" err="1">
                <a:latin typeface="Consolas"/>
                <a:cs typeface="Consolas"/>
              </a:rPr>
              <a:t>hdfs</a:t>
            </a:r>
            <a:r>
              <a:rPr lang="en-US" sz="2000" dirty="0">
                <a:latin typeface="Consolas"/>
                <a:cs typeface="Consolas"/>
              </a:rPr>
              <a:t>://...")</a:t>
            </a:r>
          </a:p>
          <a:p>
            <a:pPr marL="0" indent="0">
              <a:buNone/>
              <a:defRPr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  <a:defRPr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  <a:defRPr/>
            </a:pPr>
            <a:endParaRPr lang="en-US" sz="3600" dirty="0">
              <a:latin typeface="Consolas"/>
              <a:cs typeface="Consolas"/>
            </a:endParaRPr>
          </a:p>
          <a:p>
            <a:pPr marL="0" indent="0">
              <a:buNone/>
              <a:defRPr/>
            </a:pPr>
            <a:endParaRPr lang="en-US" sz="3600" b="1" dirty="0"/>
          </a:p>
        </p:txBody>
      </p:sp>
      <p:sp>
        <p:nvSpPr>
          <p:cNvPr id="2" name="Rectangle 1"/>
          <p:cNvSpPr/>
          <p:nvPr/>
        </p:nvSpPr>
        <p:spPr>
          <a:xfrm>
            <a:off x="539552" y="4869160"/>
            <a:ext cx="58326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9552" y="1772816"/>
            <a:ext cx="5832648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Curved Connector 6"/>
          <p:cNvCxnSpPr>
            <a:stCxn id="6" idx="1"/>
            <a:endCxn id="2" idx="1"/>
          </p:cNvCxnSpPr>
          <p:nvPr/>
        </p:nvCxnSpPr>
        <p:spPr>
          <a:xfrm rot="10800000" flipV="1">
            <a:off x="539552" y="1988840"/>
            <a:ext cx="12700" cy="3096344"/>
          </a:xfrm>
          <a:prstGeom prst="curvedConnector3">
            <a:avLst>
              <a:gd name="adj1" fmla="val 3703449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79512" y="3075346"/>
            <a:ext cx="4676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NEED TO CHANGE THE INPUT!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BF15D0-7C12-1A46-A7D8-A0FC61F743BE}"/>
              </a:ext>
            </a:extLst>
          </p:cNvPr>
          <p:cNvSpPr/>
          <p:nvPr/>
        </p:nvSpPr>
        <p:spPr>
          <a:xfrm>
            <a:off x="1835696" y="5608167"/>
            <a:ext cx="252028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53F6F1-80E1-F742-8A4E-AC78F5B1AFE6}"/>
              </a:ext>
            </a:extLst>
          </p:cNvPr>
          <p:cNvSpPr/>
          <p:nvPr/>
        </p:nvSpPr>
        <p:spPr>
          <a:xfrm>
            <a:off x="1835696" y="2448204"/>
            <a:ext cx="252028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225"/>
    </mc:Choice>
    <mc:Fallback xmlns="">
      <p:transition spd="slow" advTm="127225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stock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906888" cy="4906963"/>
          </a:xfrm>
        </p:spPr>
        <p:txBody>
          <a:bodyPr/>
          <a:lstStyle/>
          <a:p>
            <a:r>
              <a:rPr lang="en-US" sz="3000" dirty="0"/>
              <a:t>Notify me when some stock price increases by at least 5% in two seconds.</a:t>
            </a:r>
          </a:p>
          <a:p>
            <a:r>
              <a:rPr lang="en-US" sz="3000" dirty="0"/>
              <a:t>Find the top (most-frequent) 10 traded stocks in the last 10 minutes</a:t>
            </a:r>
          </a:p>
          <a:p>
            <a:r>
              <a:rPr lang="en-US" sz="3000" dirty="0"/>
              <a:t>Notify me when correlation of two stocks over the last 10 minutes exceeds 0.6</a:t>
            </a:r>
          </a:p>
          <a:p>
            <a:endParaRPr lang="en-US" sz="3000" dirty="0"/>
          </a:p>
          <a:p>
            <a:endParaRPr lang="en-US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5796136" y="1372720"/>
          <a:ext cx="3195464" cy="50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8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2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30070">
                <a:tc>
                  <a:txBody>
                    <a:bodyPr/>
                    <a:lstStyle/>
                    <a:p>
                      <a:r>
                        <a:rPr lang="en-US" sz="1600" dirty="0"/>
                        <a:t>Time (sec)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MSFT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APPL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WMT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070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0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0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0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0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007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121.35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66.71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0070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72753B1-D601-3643-9072-17D09AAAFE4F}"/>
              </a:ext>
            </a:extLst>
          </p:cNvPr>
          <p:cNvSpPr/>
          <p:nvPr/>
        </p:nvSpPr>
        <p:spPr>
          <a:xfrm>
            <a:off x="1403648" y="2204864"/>
            <a:ext cx="2448272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CBB3B0-6871-984B-9EC0-250447EAA8A4}"/>
              </a:ext>
            </a:extLst>
          </p:cNvPr>
          <p:cNvSpPr/>
          <p:nvPr/>
        </p:nvSpPr>
        <p:spPr>
          <a:xfrm>
            <a:off x="1763688" y="3660916"/>
            <a:ext cx="252028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E251A-9434-EB47-A08D-BA02BC9CAE8F}"/>
              </a:ext>
            </a:extLst>
          </p:cNvPr>
          <p:cNvSpPr/>
          <p:nvPr/>
        </p:nvSpPr>
        <p:spPr>
          <a:xfrm>
            <a:off x="827584" y="5157192"/>
            <a:ext cx="183620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BE7F25-59B6-BA4F-B6D2-C26595ACF910}"/>
              </a:ext>
            </a:extLst>
          </p:cNvPr>
          <p:cNvSpPr/>
          <p:nvPr/>
        </p:nvSpPr>
        <p:spPr>
          <a:xfrm>
            <a:off x="792999" y="4188221"/>
            <a:ext cx="1114705" cy="43204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C619E2-C1BE-4440-809F-40E806B1F54C}"/>
              </a:ext>
            </a:extLst>
          </p:cNvPr>
          <p:cNvSpPr/>
          <p:nvPr/>
        </p:nvSpPr>
        <p:spPr>
          <a:xfrm>
            <a:off x="792999" y="1240702"/>
            <a:ext cx="1114705" cy="43204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634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614"/>
    </mc:Choice>
    <mc:Fallback xmlns="">
      <p:transition spd="slow" advTm="279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Vision - </a:t>
            </a:r>
            <a:r>
              <a:rPr lang="en-US" i="1" dirty="0"/>
              <a:t>one stack to rule them all</a:t>
            </a:r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/>
          </p:nvPr>
        </p:nvGraphicFramePr>
        <p:xfrm>
          <a:off x="2240205" y="1013726"/>
          <a:ext cx="4663590" cy="6149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582947" y="2792398"/>
            <a:ext cx="1928729" cy="2472470"/>
          </a:xfrm>
          <a:prstGeom prst="rect">
            <a:avLst/>
          </a:prstGeom>
          <a:noFill/>
        </p:spPr>
        <p:txBody>
          <a:bodyPr wrap="none" lIns="91438" tIns="45719" rIns="91438" bIns="45719">
            <a:spAutoFit/>
          </a:bodyPr>
          <a:lstStyle/>
          <a:p>
            <a:pPr algn="ctr">
              <a:lnSpc>
                <a:spcPct val="80000"/>
              </a:lnSpc>
              <a:defRPr/>
            </a:pPr>
            <a:r>
              <a:rPr lang="en-US" sz="3200" b="1" dirty="0">
                <a:solidFill>
                  <a:srgbClr val="3366FF"/>
                </a:solidFill>
                <a:latin typeface="Calibri"/>
                <a:ea typeface="ヒラギノ角ゴ ProN W3"/>
                <a:cs typeface="Calibri"/>
              </a:rPr>
              <a:t>Spark</a:t>
            </a:r>
          </a:p>
          <a:p>
            <a:pPr algn="ctr">
              <a:lnSpc>
                <a:spcPct val="80000"/>
              </a:lnSpc>
              <a:defRPr/>
            </a:pPr>
            <a:r>
              <a:rPr lang="en-US" sz="3200" b="1" dirty="0">
                <a:solidFill>
                  <a:srgbClr val="3366FF"/>
                </a:solidFill>
                <a:latin typeface="Calibri"/>
                <a:ea typeface="ヒラギノ角ゴ ProN W3"/>
                <a:cs typeface="Calibri"/>
              </a:rPr>
              <a:t>+</a:t>
            </a:r>
          </a:p>
          <a:p>
            <a:pPr algn="ctr">
              <a:lnSpc>
                <a:spcPct val="80000"/>
              </a:lnSpc>
              <a:defRPr/>
            </a:pPr>
            <a:r>
              <a:rPr lang="en-US" sz="3200" b="1" dirty="0" err="1">
                <a:solidFill>
                  <a:srgbClr val="3366FF"/>
                </a:solidFill>
                <a:latin typeface="Calibri"/>
                <a:ea typeface="ヒラギノ角ゴ ProN W3"/>
                <a:cs typeface="Calibri"/>
              </a:rPr>
              <a:t>SparkSQL</a:t>
            </a:r>
            <a:endParaRPr lang="en-US" sz="3200" b="1" dirty="0">
              <a:solidFill>
                <a:srgbClr val="3366FF"/>
              </a:solidFill>
              <a:latin typeface="Calibri"/>
              <a:ea typeface="ヒラギノ角ゴ ProN W3"/>
              <a:cs typeface="Calibri"/>
            </a:endParaRPr>
          </a:p>
          <a:p>
            <a:pPr algn="ctr">
              <a:lnSpc>
                <a:spcPct val="80000"/>
              </a:lnSpc>
              <a:defRPr/>
            </a:pPr>
            <a:r>
              <a:rPr lang="en-US" sz="3200" b="1" dirty="0">
                <a:solidFill>
                  <a:srgbClr val="3366FF"/>
                </a:solidFill>
                <a:latin typeface="Calibri"/>
                <a:ea typeface="ヒラギノ角ゴ ProN W3"/>
                <a:cs typeface="Calibri"/>
              </a:rPr>
              <a:t>+</a:t>
            </a:r>
          </a:p>
          <a:p>
            <a:pPr algn="ctr">
              <a:lnSpc>
                <a:spcPct val="80000"/>
              </a:lnSpc>
              <a:defRPr/>
            </a:pPr>
            <a:r>
              <a:rPr lang="en-US" sz="3200" b="1" dirty="0">
                <a:solidFill>
                  <a:srgbClr val="3366FF"/>
                </a:solidFill>
                <a:latin typeface="Calibri"/>
                <a:ea typeface="ヒラギノ角ゴ ProN W3"/>
                <a:cs typeface="Calibri"/>
              </a:rPr>
              <a:t>Spark </a:t>
            </a:r>
          </a:p>
          <a:p>
            <a:pPr algn="ctr">
              <a:lnSpc>
                <a:spcPct val="80000"/>
              </a:lnSpc>
              <a:defRPr/>
            </a:pPr>
            <a:r>
              <a:rPr lang="en-US" sz="3200" b="1" dirty="0">
                <a:solidFill>
                  <a:srgbClr val="3366FF"/>
                </a:solidFill>
                <a:latin typeface="Calibri"/>
                <a:ea typeface="ヒラギノ角ゴ ProN W3"/>
                <a:cs typeface="Calibri"/>
              </a:rPr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1323973459"/>
      </p:ext>
    </p:extLst>
  </p:cSld>
  <p:clrMapOvr>
    <a:masterClrMapping/>
  </p:clrMapOvr>
  <p:transition advTm="55342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49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9"/>
    </mc:Choice>
    <mc:Fallback xmlns="">
      <p:transition spd="slow" advTm="12009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89" y="2667000"/>
            <a:ext cx="1701800" cy="170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3689" y="2971800"/>
            <a:ext cx="1778000" cy="1054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2267" y="4419600"/>
            <a:ext cx="17228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Hard Disks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1990" y="2067580"/>
            <a:ext cx="1688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3366FF"/>
                </a:solidFill>
                <a:latin typeface="Calibri"/>
                <a:cs typeface="Calibri"/>
              </a:rPr>
              <a:t>½ - 1 Hour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81641" y="2067580"/>
            <a:ext cx="21081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3366FF"/>
                </a:solidFill>
                <a:latin typeface="Calibri"/>
                <a:cs typeface="Calibri"/>
              </a:rPr>
              <a:t>1 - 5 Minutes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50371" y="2067580"/>
            <a:ext cx="1919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3366FF"/>
                </a:solidFill>
                <a:latin typeface="Calibri"/>
                <a:cs typeface="Calibri"/>
              </a:rPr>
              <a:t>1-5 seconds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91889" y="2697540"/>
            <a:ext cx="755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dirty="0">
                <a:latin typeface="Calibri"/>
                <a:cs typeface="Calibri"/>
              </a:rPr>
              <a:t>?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567489" y="35179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996489" y="35179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89589" y="4429780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Memory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97991" y="1051919"/>
            <a:ext cx="6120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00000"/>
                </a:solidFill>
                <a:latin typeface="Calibri"/>
                <a:cs typeface="Calibri"/>
              </a:rPr>
              <a:t>100 TB on 1000 machines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/>
              <a:t>Our progress up to now!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5896" y="4953000"/>
            <a:ext cx="2673226" cy="17038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r="33474"/>
          <a:stretch/>
        </p:blipFill>
        <p:spPr>
          <a:xfrm>
            <a:off x="6683990" y="4942820"/>
            <a:ext cx="2280498" cy="17139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7771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3003"/>
    </mc:Choice>
    <mc:Fallback xmlns="">
      <p:transition advTm="1030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4D185-E843-494B-B505-AF9996E2B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Query Processing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231CAF-E440-FD44-85EC-3AD3074E7D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5587220"/>
              </p:ext>
            </p:extLst>
          </p:nvPr>
        </p:nvGraphicFramePr>
        <p:xfrm>
          <a:off x="179512" y="1397000"/>
          <a:ext cx="8784978" cy="4984328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2928326">
                  <a:extLst>
                    <a:ext uri="{9D8B030D-6E8A-4147-A177-3AD203B41FA5}">
                      <a16:colId xmlns:a16="http://schemas.microsoft.com/office/drawing/2014/main" val="2655948112"/>
                    </a:ext>
                  </a:extLst>
                </a:gridCol>
                <a:gridCol w="2928326">
                  <a:extLst>
                    <a:ext uri="{9D8B030D-6E8A-4147-A177-3AD203B41FA5}">
                      <a16:colId xmlns:a16="http://schemas.microsoft.com/office/drawing/2014/main" val="2562008351"/>
                    </a:ext>
                  </a:extLst>
                </a:gridCol>
                <a:gridCol w="2928326">
                  <a:extLst>
                    <a:ext uri="{9D8B030D-6E8A-4147-A177-3AD203B41FA5}">
                      <a16:colId xmlns:a16="http://schemas.microsoft.com/office/drawing/2014/main" val="2891294355"/>
                    </a:ext>
                  </a:extLst>
                </a:gridCol>
              </a:tblGrid>
              <a:tr h="1250916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Exact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Approximate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202571"/>
                  </a:ext>
                </a:extLst>
              </a:tr>
              <a:tr h="1866706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Offline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347413"/>
                  </a:ext>
                </a:extLst>
              </a:tr>
              <a:tr h="1866706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/>
                        <a:t>Real-time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Synopses &amp; approx. alg.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18589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3893E70-88CF-7046-8262-1022DE0BB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807" y="2754154"/>
            <a:ext cx="2527300" cy="800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1769AE-1ABD-C44F-B2E6-EC3E6BD0F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8807" y="3614543"/>
            <a:ext cx="1224136" cy="6397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503A35-07B0-9140-AD2E-92B3D9019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4328" y="3629278"/>
            <a:ext cx="1155824" cy="6638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1C2B41-F123-EC42-A2E0-04A462ACEF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884" y="5671478"/>
            <a:ext cx="1883212" cy="560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FE2A83-C2B6-6745-9E4C-807091A8D5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2379" y="4725047"/>
            <a:ext cx="2607444" cy="12611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EBFCC1-EA4F-E449-B6B4-9B8C732B27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5059" y="4566146"/>
            <a:ext cx="1711468" cy="11124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96C459-9398-7648-9025-6BCBE33A22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6922" y="3009261"/>
            <a:ext cx="1530630" cy="88471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3C3C36C-5220-3846-9A1B-B7F19C5AE0FF}"/>
              </a:ext>
            </a:extLst>
          </p:cNvPr>
          <p:cNvSpPr/>
          <p:nvPr/>
        </p:nvSpPr>
        <p:spPr>
          <a:xfrm>
            <a:off x="6580649" y="2754153"/>
            <a:ext cx="2203177" cy="150009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2721898"/>
      </p:ext>
    </p:extLst>
  </p:cSld>
  <p:clrMapOvr>
    <a:masterClrMapping/>
  </p:clrMapOvr>
  <p:transition advTm="7277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log files of several TB</a:t>
            </a:r>
          </a:p>
          <a:p>
            <a:endParaRPr lang="en-US" dirty="0"/>
          </a:p>
          <a:p>
            <a:endParaRPr lang="en-US" sz="4400" dirty="0"/>
          </a:p>
          <a:p>
            <a:endParaRPr lang="en-US" dirty="0"/>
          </a:p>
          <a:p>
            <a:r>
              <a:rPr lang="en-US" dirty="0"/>
              <a:t>How to query these files</a:t>
            </a:r>
          </a:p>
          <a:p>
            <a:pPr lvl="1"/>
            <a:r>
              <a:rPr lang="en-US" sz="3200" dirty="0"/>
              <a:t>using good old </a:t>
            </a:r>
            <a:r>
              <a:rPr lang="en-US" sz="3200" dirty="0">
                <a:solidFill>
                  <a:srgbClr val="6F2529"/>
                </a:solidFill>
              </a:rPr>
              <a:t>SQL</a:t>
            </a:r>
          </a:p>
          <a:p>
            <a:pPr lvl="2"/>
            <a:r>
              <a:rPr lang="en-US" sz="3200" dirty="0"/>
              <a:t>and get </a:t>
            </a:r>
            <a:r>
              <a:rPr lang="en-US" sz="3200" dirty="0">
                <a:solidFill>
                  <a:srgbClr val="0070C0"/>
                </a:solidFill>
              </a:rPr>
              <a:t>near-interactive responses</a:t>
            </a:r>
            <a:r>
              <a:rPr lang="en-US" sz="3200" dirty="0"/>
              <a:t>?</a:t>
            </a:r>
          </a:p>
          <a:p>
            <a:pPr lvl="3"/>
            <a:r>
              <a:rPr lang="en-US" sz="3200" dirty="0">
                <a:solidFill>
                  <a:srgbClr val="00B050"/>
                </a:solidFill>
              </a:rPr>
              <a:t>approximate results </a:t>
            </a:r>
            <a:r>
              <a:rPr lang="en-US" sz="3200" dirty="0"/>
              <a:t>acceptable!!!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1520" y="1988840"/>
            <a:ext cx="864096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64.242.88.10 - - [07/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Mar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/2004:16:05:49 -0800] "GET 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twiki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bin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edit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Main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Double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_</a:t>
            </a:r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142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22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55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12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 - - [07/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Mar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/2004:16:06:51 -0800] "GET 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twiki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bin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rdiff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TWiki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NewUs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en-US" sz="13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142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.242.</a:t>
            </a:r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63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63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 - - [07/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Mar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/2004:16:10:02 -0800] "GET 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mailman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listinfo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hsdivision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en-US" sz="13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142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22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55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12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 - - [07/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Mar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/2004:16:11:58 -0800] "GET 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twiki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bin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view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TWiki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WikiSy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en-US" sz="13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111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11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32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65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 - - [07/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Mar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/2004:16:20:55 -0800] "GET 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twiki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bin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view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Main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DCCAndP</a:t>
            </a:r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...</a:t>
            </a:r>
          </a:p>
          <a:p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112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13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45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99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 - - [07/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Mar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/2004:16:23:12 -0800] "GET 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twiki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bin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oops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TWiki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Append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en-US" sz="13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62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11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1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en-US" sz="1300" dirty="0">
                <a:latin typeface="Courier New" charset="0"/>
                <a:ea typeface="Courier New" charset="0"/>
                <a:cs typeface="Courier New" charset="0"/>
              </a:rPr>
              <a:t>123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 - - [07/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Mar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/2004:16:24:16 -0800] "GET 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twiki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bin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view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Main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mr-IN" sz="1300" dirty="0" err="1">
                <a:latin typeface="Courier New" charset="0"/>
                <a:ea typeface="Courier New" charset="0"/>
                <a:cs typeface="Courier New" charset="0"/>
              </a:rPr>
              <a:t>PeterTh</a:t>
            </a:r>
            <a:r>
              <a:rPr lang="mr-IN" sz="1300" dirty="0"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en-US" sz="1300" dirty="0">
              <a:latin typeface="Courier New" charset="0"/>
              <a:ea typeface="Courier New" charset="0"/>
              <a:cs typeface="Courier New" charset="0"/>
            </a:endParaRPr>
          </a:p>
          <a:p>
            <a:pPr algn="ctr"/>
            <a:r>
              <a:rPr lang="mr-IN" sz="2000" dirty="0">
                <a:latin typeface="Courier New" charset="0"/>
                <a:ea typeface="Courier New" charset="0"/>
                <a:cs typeface="Courier New" charset="0"/>
              </a:rPr>
              <a:t>…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30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940"/>
    </mc:Choice>
    <mc:Fallback xmlns="">
      <p:transition spd="slow" advTm="167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BlinkDB</a:t>
            </a:r>
            <a:r>
              <a:rPr lang="en-US" dirty="0"/>
              <a:t>: Blink and it’s done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Target: </a:t>
            </a:r>
            <a:r>
              <a:rPr lang="en-US" sz="2400" dirty="0">
                <a:cs typeface="Calibri"/>
              </a:rPr>
              <a:t>Support </a:t>
            </a:r>
            <a:r>
              <a:rPr lang="en-US" sz="2400" b="1" dirty="0">
                <a:solidFill>
                  <a:srgbClr val="3366FF"/>
                </a:solidFill>
                <a:cs typeface="Calibri"/>
              </a:rPr>
              <a:t>interactive</a:t>
            </a:r>
            <a:r>
              <a:rPr lang="en-US" sz="2400" dirty="0">
                <a:cs typeface="Calibri"/>
              </a:rPr>
              <a:t> SQL-like aggregate queries over massive sets of data by </a:t>
            </a:r>
            <a:r>
              <a:rPr lang="en-US" sz="2400" b="1" dirty="0">
                <a:solidFill>
                  <a:srgbClr val="3366FF"/>
                </a:solidFill>
                <a:cs typeface="Calibri"/>
              </a:rPr>
              <a:t>approximation</a:t>
            </a:r>
            <a:endParaRPr lang="en-US" sz="2400" b="1" dirty="0">
              <a:cs typeface="Calibri"/>
            </a:endParaRPr>
          </a:p>
          <a:p>
            <a:r>
              <a:rPr lang="en-US" sz="2400" dirty="0"/>
              <a:t>Interactive: ~ 1-2 seconds</a:t>
            </a:r>
          </a:p>
          <a:p>
            <a:r>
              <a:rPr lang="en-US" sz="2400" dirty="0"/>
              <a:t>Strategy: Approximate answers via sampling</a:t>
            </a:r>
          </a:p>
          <a:p>
            <a:r>
              <a:rPr lang="en-US" sz="2400" dirty="0"/>
              <a:t>Supports</a:t>
            </a:r>
          </a:p>
          <a:p>
            <a:pPr lvl="1"/>
            <a:r>
              <a:rPr lang="en-US" dirty="0"/>
              <a:t>Aggregates &amp; group-by [Paper 1, in exam]</a:t>
            </a:r>
          </a:p>
          <a:p>
            <a:pPr lvl="1"/>
            <a:r>
              <a:rPr lang="en-US" dirty="0"/>
              <a:t>Filters [Paper 1, in exam]</a:t>
            </a:r>
          </a:p>
          <a:p>
            <a:pPr lvl="1"/>
            <a:r>
              <a:rPr lang="en-US" dirty="0"/>
              <a:t>Joins [Paper 2, </a:t>
            </a:r>
            <a:r>
              <a:rPr lang="en-US" dirty="0">
                <a:solidFill>
                  <a:srgbClr val="FF0000"/>
                </a:solidFill>
              </a:rPr>
              <a:t>not in exam material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User-defined functions (UDFs)! [Paper 2, </a:t>
            </a:r>
            <a:r>
              <a:rPr lang="en-US" dirty="0">
                <a:solidFill>
                  <a:srgbClr val="FF0000"/>
                </a:solidFill>
              </a:rPr>
              <a:t>not in exam material</a:t>
            </a:r>
            <a:r>
              <a:rPr lang="en-US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5590895"/>
            <a:ext cx="834978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Paper 1 (in exam): </a:t>
            </a:r>
            <a:r>
              <a:rPr lang="en-US" sz="2000" dirty="0">
                <a:hlinkClick r:id="rId3"/>
              </a:rPr>
              <a:t>https://sameeragarwal.github.io/blinkdb_eurosys13.pdf</a:t>
            </a:r>
            <a:endParaRPr lang="en-US" sz="2000" dirty="0"/>
          </a:p>
          <a:p>
            <a:r>
              <a:rPr lang="en-US" dirty="0"/>
              <a:t>Paper 2 (optional, will not be examined in midterm or final):</a:t>
            </a:r>
          </a:p>
          <a:p>
            <a:r>
              <a:rPr lang="en-US" sz="2000" dirty="0">
                <a:hlinkClick r:id="rId4"/>
              </a:rPr>
              <a:t>https://sameeragarwal.github.io/mod282-agarwal.pdf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2266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99"/>
    </mc:Choice>
    <mc:Fallback xmlns="">
      <p:transition spd="slow" advTm="83699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BlinkDB</a:t>
            </a:r>
            <a:r>
              <a:rPr lang="en-US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50000"/>
              </a:lnSpc>
            </a:pPr>
            <a:r>
              <a:rPr lang="en-US" sz="2200" dirty="0" err="1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blinkdb</a:t>
            </a:r>
            <a:r>
              <a:rPr lang="en-US" sz="2200" dirty="0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	SELECT AVG(</a:t>
            </a:r>
            <a:r>
              <a:rPr lang="en-US" sz="2200" b="1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jobtime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		FROM </a:t>
            </a:r>
            <a:r>
              <a:rPr lang="en-US" sz="2200" b="1" dirty="0" err="1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  <a:t>very_big_log</a:t>
            </a:r>
            <a:b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</a:br>
            <a:b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b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endParaRPr lang="en-US" sz="2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19636" y="1150921"/>
            <a:ext cx="5971964" cy="584775"/>
          </a:xfrm>
          <a:prstGeom prst="rect">
            <a:avLst/>
          </a:prstGeom>
          <a:noFill/>
        </p:spPr>
        <p:txBody>
          <a:bodyPr wrap="square" numCol="2" spcCol="144000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</a:rPr>
              <a:t>Aggregates</a:t>
            </a:r>
          </a:p>
        </p:txBody>
      </p:sp>
      <p:sp>
        <p:nvSpPr>
          <p:cNvPr id="7" name="Line Callout 1 (Border and Accent Bar) 6"/>
          <p:cNvSpPr/>
          <p:nvPr/>
        </p:nvSpPr>
        <p:spPr>
          <a:xfrm>
            <a:off x="6782941" y="3220643"/>
            <a:ext cx="2209800" cy="1143000"/>
          </a:xfrm>
          <a:prstGeom prst="accentBorderCallout1">
            <a:avLst>
              <a:gd name="adj1" fmla="val 18750"/>
              <a:gd name="adj2" fmla="val -8333"/>
              <a:gd name="adj3" fmla="val -35972"/>
              <a:gd name="adj4" fmla="val -52248"/>
            </a:avLst>
          </a:prstGeom>
          <a:solidFill>
            <a:schemeClr val="bg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dirty="0"/>
              <a:t>AVG, COUNT, SUM, STDEV, PERCENTILE etc.</a:t>
            </a:r>
          </a:p>
        </p:txBody>
      </p:sp>
      <p:sp>
        <p:nvSpPr>
          <p:cNvPr id="8" name="Rectangle 7"/>
          <p:cNvSpPr/>
          <p:nvPr/>
        </p:nvSpPr>
        <p:spPr>
          <a:xfrm>
            <a:off x="3506341" y="2611043"/>
            <a:ext cx="2133600" cy="457200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92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27"/>
    </mc:Choice>
    <mc:Fallback xmlns="">
      <p:transition spd="slow" advTm="32227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BlinkDB</a:t>
            </a:r>
            <a:r>
              <a:rPr lang="en-US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50000"/>
              </a:lnSpc>
            </a:pPr>
            <a:r>
              <a:rPr lang="en-US" sz="2200" dirty="0" err="1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blinkdb</a:t>
            </a:r>
            <a:r>
              <a:rPr lang="en-US" sz="2200" dirty="0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	SELECT AVG(</a:t>
            </a:r>
            <a:r>
              <a:rPr lang="en-US" sz="2200" b="1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jobtime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		FROM </a:t>
            </a:r>
            <a:r>
              <a:rPr lang="en-US" sz="2200" b="1" dirty="0" err="1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  <a:t>very_big_log</a:t>
            </a:r>
            <a:b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</a:br>
            <a:b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b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200" dirty="0">
                <a:latin typeface="Courier"/>
                <a:cs typeface="Courier"/>
              </a:rPr>
              <a:t>WHERE 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src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= 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‘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hadoop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’</a:t>
            </a:r>
            <a:endParaRPr lang="en-US" sz="2200" b="1" dirty="0">
              <a:solidFill>
                <a:srgbClr val="C0504D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19636" y="1150921"/>
            <a:ext cx="5971964" cy="1569660"/>
          </a:xfrm>
          <a:prstGeom prst="rect">
            <a:avLst/>
          </a:prstGeom>
          <a:noFill/>
        </p:spPr>
        <p:txBody>
          <a:bodyPr wrap="square" numCol="2" spcCol="144000" rtlCol="0">
            <a:spAutoFit/>
          </a:bodyPr>
          <a:lstStyle/>
          <a:p>
            <a:r>
              <a:rPr lang="en-US" sz="3200" dirty="0"/>
              <a:t>Aggregates</a:t>
            </a:r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>
                <a:solidFill>
                  <a:srgbClr val="00B050"/>
                </a:solidFill>
              </a:rPr>
              <a:t>Filters</a:t>
            </a:r>
          </a:p>
        </p:txBody>
      </p:sp>
      <p:sp>
        <p:nvSpPr>
          <p:cNvPr id="9" name="Line Callout 1 (Border and Accent Bar) 8"/>
          <p:cNvSpPr/>
          <p:nvPr/>
        </p:nvSpPr>
        <p:spPr>
          <a:xfrm>
            <a:off x="5361215" y="4472033"/>
            <a:ext cx="3630385" cy="457200"/>
          </a:xfrm>
          <a:prstGeom prst="accentBorderCallout1">
            <a:avLst>
              <a:gd name="adj1" fmla="val 18750"/>
              <a:gd name="adj2" fmla="val -8333"/>
              <a:gd name="adj3" fmla="val -97700"/>
              <a:gd name="adj4" fmla="val -40975"/>
            </a:avLst>
          </a:prstGeom>
          <a:solidFill>
            <a:schemeClr val="bg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dirty="0"/>
              <a:t>FILTERS, GROUP BY clauses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90982" y="3634407"/>
            <a:ext cx="3505200" cy="381000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3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32"/>
    </mc:Choice>
    <mc:Fallback xmlns="">
      <p:transition spd="slow" advTm="13132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BlinkDB</a:t>
            </a:r>
            <a:r>
              <a:rPr lang="en-US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50000"/>
              </a:lnSpc>
            </a:pPr>
            <a:r>
              <a:rPr lang="en-US" sz="2200" dirty="0" err="1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blinkdb</a:t>
            </a:r>
            <a:r>
              <a:rPr lang="en-US" sz="2200" dirty="0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	SELECT AVG(</a:t>
            </a:r>
            <a:r>
              <a:rPr lang="en-US" sz="2200" b="1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jobtime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		FROM </a:t>
            </a:r>
            <a:r>
              <a:rPr lang="en-US" sz="2200" b="1" dirty="0" err="1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  <a:t>very_big_log</a:t>
            </a:r>
            <a:b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</a:br>
            <a:b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b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200" dirty="0">
                <a:latin typeface="Courier"/>
                <a:cs typeface="Courier"/>
              </a:rPr>
              <a:t>WHERE 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src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= 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‘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hadoop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’</a:t>
            </a:r>
            <a:b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</a:br>
            <a:b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</a:b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		</a:t>
            </a:r>
            <a:b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</a:b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		</a:t>
            </a:r>
            <a:r>
              <a:rPr lang="en-US" sz="2200" dirty="0">
                <a:latin typeface="Courier"/>
                <a:cs typeface="Courier"/>
              </a:rPr>
              <a:t>LEFT OUTER JOIN </a:t>
            </a:r>
            <a:r>
              <a:rPr lang="en-US" sz="2200" b="1" dirty="0">
                <a:solidFill>
                  <a:schemeClr val="accent2"/>
                </a:solidFill>
                <a:latin typeface="Courier"/>
                <a:cs typeface="Courier"/>
              </a:rPr>
              <a:t>logs2</a:t>
            </a:r>
            <a:br>
              <a:rPr lang="en-US" sz="2200" b="1" dirty="0">
                <a:solidFill>
                  <a:schemeClr val="accent2"/>
                </a:solidFill>
                <a:latin typeface="Courier"/>
                <a:cs typeface="Courier"/>
              </a:rPr>
            </a:br>
            <a:br>
              <a:rPr lang="en-US" sz="2200" b="1" dirty="0">
                <a:solidFill>
                  <a:schemeClr val="accent2"/>
                </a:solidFill>
                <a:latin typeface="Courier"/>
                <a:cs typeface="Courier"/>
              </a:rPr>
            </a:br>
            <a:r>
              <a:rPr lang="en-US" sz="2200" dirty="0">
                <a:latin typeface="Courier"/>
                <a:cs typeface="Courier"/>
              </a:rPr>
              <a:t>		</a:t>
            </a:r>
            <a:br>
              <a:rPr lang="en-US" sz="2200" dirty="0">
                <a:latin typeface="Courier"/>
                <a:cs typeface="Courier"/>
              </a:rPr>
            </a:br>
            <a:r>
              <a:rPr lang="en-US" sz="2200" dirty="0">
                <a:latin typeface="Courier"/>
                <a:cs typeface="Courier"/>
              </a:rPr>
              <a:t>		ON 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very_big_log.id</a:t>
            </a:r>
            <a:r>
              <a:rPr lang="en-US" sz="2200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= 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logs.id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endParaRPr lang="en-US" sz="2200" b="1" dirty="0">
              <a:solidFill>
                <a:srgbClr val="C0504D"/>
              </a:solidFill>
              <a:cs typeface="Calibri"/>
            </a:endParaRPr>
          </a:p>
          <a:p>
            <a:pPr marL="0" indent="0">
              <a:lnSpc>
                <a:spcPct val="50000"/>
              </a:lnSpc>
            </a:pPr>
            <a:endParaRPr lang="en-US" sz="2200" b="1" dirty="0">
              <a:solidFill>
                <a:srgbClr val="C0504D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19636" y="1150921"/>
            <a:ext cx="5971964" cy="1569660"/>
          </a:xfrm>
          <a:prstGeom prst="rect">
            <a:avLst/>
          </a:prstGeom>
          <a:noFill/>
        </p:spPr>
        <p:txBody>
          <a:bodyPr wrap="square" numCol="2" spcCol="144000" rtlCol="0">
            <a:spAutoFit/>
          </a:bodyPr>
          <a:lstStyle/>
          <a:p>
            <a:r>
              <a:rPr lang="en-US" sz="3200" dirty="0"/>
              <a:t>Aggregates</a:t>
            </a:r>
          </a:p>
          <a:p>
            <a:r>
              <a:rPr lang="en-US" sz="3200" dirty="0">
                <a:solidFill>
                  <a:srgbClr val="00B050"/>
                </a:solidFill>
              </a:rPr>
              <a:t>Joins</a:t>
            </a:r>
          </a:p>
          <a:p>
            <a:endParaRPr lang="en-US" sz="3200" dirty="0"/>
          </a:p>
          <a:p>
            <a:r>
              <a:rPr lang="en-US" sz="3200" dirty="0"/>
              <a:t>Filters</a:t>
            </a:r>
          </a:p>
        </p:txBody>
      </p:sp>
      <p:sp>
        <p:nvSpPr>
          <p:cNvPr id="8" name="Line Callout 1 (Border and Accent Bar) 7"/>
          <p:cNvSpPr/>
          <p:nvPr/>
        </p:nvSpPr>
        <p:spPr>
          <a:xfrm>
            <a:off x="5503321" y="5429644"/>
            <a:ext cx="3630385" cy="457200"/>
          </a:xfrm>
          <a:prstGeom prst="accentBorderCallout1">
            <a:avLst>
              <a:gd name="adj1" fmla="val 18750"/>
              <a:gd name="adj2" fmla="val -8333"/>
              <a:gd name="adj3" fmla="val -82268"/>
              <a:gd name="adj4" fmla="val -40586"/>
            </a:avLst>
          </a:prstGeom>
          <a:solidFill>
            <a:schemeClr val="bg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dirty="0"/>
              <a:t>JOINS, Nested Queries etc.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82875" y="4134244"/>
            <a:ext cx="4953000" cy="914400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49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96"/>
    </mc:Choice>
    <mc:Fallback xmlns="">
      <p:transition spd="slow" advTm="7896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BlinkDB</a:t>
            </a:r>
            <a:r>
              <a:rPr lang="en-US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50000"/>
              </a:lnSpc>
            </a:pPr>
            <a:r>
              <a:rPr lang="en-US" sz="2200" dirty="0" err="1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blinkdb</a:t>
            </a:r>
            <a:r>
              <a:rPr lang="en-US" sz="2200" dirty="0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	SELECT </a:t>
            </a:r>
            <a:r>
              <a:rPr lang="en-US" sz="2200" dirty="0" err="1">
                <a:latin typeface="Courier" charset="0"/>
                <a:ea typeface="Courier" charset="0"/>
                <a:cs typeface="Courier" charset="0"/>
              </a:rPr>
              <a:t>my_function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(</a:t>
            </a:r>
            <a:r>
              <a:rPr lang="en-US" sz="2200" b="1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jobtime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		FROM </a:t>
            </a:r>
            <a:r>
              <a:rPr lang="en-US" sz="2200" b="1" dirty="0" err="1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  <a:t>very_big_log</a:t>
            </a:r>
            <a:b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</a:br>
            <a:b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b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200" dirty="0">
                <a:latin typeface="Courier"/>
                <a:cs typeface="Courier"/>
              </a:rPr>
              <a:t>WHERE 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src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= 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‘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hadoop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’</a:t>
            </a:r>
            <a:b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</a:br>
            <a:b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</a:b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		</a:t>
            </a:r>
            <a:b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</a:b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		</a:t>
            </a:r>
            <a:r>
              <a:rPr lang="en-US" sz="2200" dirty="0">
                <a:latin typeface="Courier"/>
                <a:cs typeface="Courier"/>
              </a:rPr>
              <a:t>LEFT OUTER JOIN </a:t>
            </a:r>
            <a:r>
              <a:rPr lang="en-US" sz="2200" b="1" dirty="0">
                <a:solidFill>
                  <a:schemeClr val="accent2"/>
                </a:solidFill>
                <a:latin typeface="Courier"/>
                <a:cs typeface="Courier"/>
              </a:rPr>
              <a:t>logs2</a:t>
            </a:r>
            <a:br>
              <a:rPr lang="en-US" sz="2200" b="1" dirty="0">
                <a:solidFill>
                  <a:schemeClr val="accent2"/>
                </a:solidFill>
                <a:latin typeface="Courier"/>
                <a:cs typeface="Courier"/>
              </a:rPr>
            </a:br>
            <a:br>
              <a:rPr lang="en-US" sz="2200" b="1" dirty="0">
                <a:solidFill>
                  <a:schemeClr val="accent2"/>
                </a:solidFill>
                <a:latin typeface="Courier"/>
                <a:cs typeface="Courier"/>
              </a:rPr>
            </a:br>
            <a:r>
              <a:rPr lang="en-US" sz="2200" dirty="0">
                <a:latin typeface="Courier"/>
                <a:cs typeface="Courier"/>
              </a:rPr>
              <a:t>		</a:t>
            </a:r>
            <a:br>
              <a:rPr lang="en-US" sz="2200" dirty="0">
                <a:latin typeface="Courier"/>
                <a:cs typeface="Courier"/>
              </a:rPr>
            </a:br>
            <a:r>
              <a:rPr lang="en-US" sz="2200" dirty="0">
                <a:latin typeface="Courier"/>
                <a:cs typeface="Courier"/>
              </a:rPr>
              <a:t>		ON 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very_big_log.id</a:t>
            </a:r>
            <a:r>
              <a:rPr lang="en-US" sz="2200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= 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logs.id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endParaRPr lang="en-US" sz="2200" b="1" dirty="0">
              <a:solidFill>
                <a:srgbClr val="C0504D"/>
              </a:solidFill>
              <a:cs typeface="Calibri"/>
            </a:endParaRPr>
          </a:p>
          <a:p>
            <a:pPr marL="0" indent="0">
              <a:lnSpc>
                <a:spcPct val="50000"/>
              </a:lnSpc>
            </a:pPr>
            <a:endParaRPr lang="en-US" sz="2200" b="1" dirty="0">
              <a:solidFill>
                <a:srgbClr val="C0504D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19636" y="1150921"/>
            <a:ext cx="5971964" cy="1569660"/>
          </a:xfrm>
          <a:prstGeom prst="rect">
            <a:avLst/>
          </a:prstGeom>
          <a:noFill/>
        </p:spPr>
        <p:txBody>
          <a:bodyPr wrap="square" numCol="2" spcCol="144000" rtlCol="0">
            <a:spAutoFit/>
          </a:bodyPr>
          <a:lstStyle/>
          <a:p>
            <a:r>
              <a:rPr lang="en-US" sz="3200" dirty="0"/>
              <a:t>Aggregates</a:t>
            </a:r>
          </a:p>
          <a:p>
            <a:r>
              <a:rPr lang="en-US" sz="3200" dirty="0"/>
              <a:t>Joins</a:t>
            </a:r>
          </a:p>
          <a:p>
            <a:endParaRPr lang="en-US" sz="3200" dirty="0"/>
          </a:p>
          <a:p>
            <a:r>
              <a:rPr lang="en-US" sz="3200" dirty="0"/>
              <a:t>Filters</a:t>
            </a:r>
          </a:p>
          <a:p>
            <a:r>
              <a:rPr lang="en-US" sz="3200" dirty="0">
                <a:solidFill>
                  <a:srgbClr val="00B050"/>
                </a:solidFill>
              </a:rPr>
              <a:t>UDFs</a:t>
            </a:r>
          </a:p>
        </p:txBody>
      </p:sp>
      <p:sp>
        <p:nvSpPr>
          <p:cNvPr id="9" name="Rectangle 8"/>
          <p:cNvSpPr/>
          <p:nvPr/>
        </p:nvSpPr>
        <p:spPr>
          <a:xfrm>
            <a:off x="2293987" y="2611043"/>
            <a:ext cx="4648200" cy="457200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(Border and Accent Bar) 9"/>
          <p:cNvSpPr/>
          <p:nvPr/>
        </p:nvSpPr>
        <p:spPr>
          <a:xfrm>
            <a:off x="6513209" y="3296843"/>
            <a:ext cx="2638778" cy="762000"/>
          </a:xfrm>
          <a:prstGeom prst="accentBorderCallout1">
            <a:avLst>
              <a:gd name="adj1" fmla="val 18750"/>
              <a:gd name="adj2" fmla="val -8333"/>
              <a:gd name="adj3" fmla="val -31651"/>
              <a:gd name="adj4" fmla="val -32680"/>
            </a:avLst>
          </a:prstGeom>
          <a:solidFill>
            <a:schemeClr val="bg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000" dirty="0"/>
              <a:t>ML Primitives,</a:t>
            </a:r>
          </a:p>
          <a:p>
            <a:r>
              <a:rPr lang="en-US" sz="2000" dirty="0"/>
              <a:t>User Defined Functions</a:t>
            </a:r>
          </a:p>
        </p:txBody>
      </p:sp>
    </p:spTree>
    <p:extLst>
      <p:ext uri="{BB962C8B-B14F-4D97-AF65-F5344CB8AC3E}">
        <p14:creationId xmlns:p14="http://schemas.microsoft.com/office/powerpoint/2010/main" val="194329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74"/>
    </mc:Choice>
    <mc:Fallback xmlns="">
      <p:transition spd="slow" advTm="2867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Real-time </a:t>
            </a:r>
            <a:r>
              <a:rPr lang="en-US" dirty="0" err="1"/>
              <a:t>netw</a:t>
            </a:r>
            <a:r>
              <a:rPr lang="en-US" dirty="0"/>
              <a:t>. analytics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2913" y="1012230"/>
            <a:ext cx="8229600" cy="2353816"/>
          </a:xfrm>
        </p:spPr>
        <p:txBody>
          <a:bodyPr/>
          <a:lstStyle/>
          <a:p>
            <a:r>
              <a:rPr lang="en-US" sz="2800" dirty="0"/>
              <a:t>Which are the top (most frequent) 1000 (source, </a:t>
            </a:r>
            <a:r>
              <a:rPr lang="en-US" sz="2800" dirty="0" err="1"/>
              <a:t>dest</a:t>
            </a:r>
            <a:r>
              <a:rPr lang="en-US" sz="2800" dirty="0"/>
              <a:t>) </a:t>
            </a:r>
            <a:r>
              <a:rPr lang="en-US" sz="2800" dirty="0" err="1"/>
              <a:t>ip</a:t>
            </a:r>
            <a:r>
              <a:rPr lang="en-US" sz="2800" dirty="0"/>
              <a:t> pairs seen by R1 over the last month</a:t>
            </a:r>
          </a:p>
          <a:p>
            <a:r>
              <a:rPr lang="en-US" sz="2800" dirty="0"/>
              <a:t>How many distinct (</a:t>
            </a:r>
            <a:r>
              <a:rPr lang="en-US" sz="2800" dirty="0" err="1"/>
              <a:t>source,dest</a:t>
            </a:r>
            <a:r>
              <a:rPr lang="en-US" sz="2800" dirty="0"/>
              <a:t>) pairs have been seen by R1 and R2 but not R3</a:t>
            </a:r>
          </a:p>
          <a:p>
            <a:r>
              <a:rPr lang="en-US" sz="2800" dirty="0"/>
              <a:t>Which IP addresses receive a lot of data but send only very few messages</a:t>
            </a:r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195" name="Group 194"/>
          <p:cNvGrpSpPr/>
          <p:nvPr/>
        </p:nvGrpSpPr>
        <p:grpSpPr>
          <a:xfrm>
            <a:off x="107504" y="3765178"/>
            <a:ext cx="9036496" cy="2976190"/>
            <a:chOff x="0" y="4053210"/>
            <a:chExt cx="9488488" cy="3624262"/>
          </a:xfrm>
        </p:grpSpPr>
        <p:sp>
          <p:nvSpPr>
            <p:cNvPr id="7" name="Rectangle 190"/>
            <p:cNvSpPr>
              <a:spLocks noChangeArrowheads="1"/>
            </p:cNvSpPr>
            <p:nvPr/>
          </p:nvSpPr>
          <p:spPr bwMode="auto">
            <a:xfrm>
              <a:off x="5249863" y="4119885"/>
              <a:ext cx="3894137" cy="2433637"/>
            </a:xfrm>
            <a:prstGeom prst="rect">
              <a:avLst/>
            </a:prstGeom>
            <a:solidFill>
              <a:srgbClr val="FFFF00"/>
            </a:solidFill>
            <a:ln w="28575">
              <a:solidFill>
                <a:schemeClr val="tx1"/>
              </a:solidFill>
              <a:round/>
              <a:headEnd type="triangle" w="med" len="sm"/>
              <a:tailEnd type="triangle" w="med" len="sm"/>
            </a:ln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eaLnBrk="1" hangingPunct="1"/>
              <a:endParaRPr lang="el-GR" altLang="x-none"/>
            </a:p>
          </p:txBody>
        </p:sp>
        <p:sp>
          <p:nvSpPr>
            <p:cNvPr id="8" name="Text Box 3075"/>
            <p:cNvSpPr txBox="1">
              <a:spLocks noChangeArrowheads="1"/>
            </p:cNvSpPr>
            <p:nvPr/>
          </p:nvSpPr>
          <p:spPr bwMode="auto">
            <a:xfrm>
              <a:off x="4257675" y="7056760"/>
              <a:ext cx="18669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l" eaLnBrk="1" hangingPunct="1">
                <a:buFontTx/>
                <a:buChar char="•"/>
              </a:pPr>
              <a:r>
                <a:rPr lang="en-US" altLang="x-none" sz="1600"/>
                <a:t> Broadband</a:t>
              </a:r>
              <a:br>
                <a:rPr lang="en-US" altLang="x-none" sz="1600"/>
              </a:br>
              <a:r>
                <a:rPr lang="en-US" altLang="x-none" sz="1600"/>
                <a:t>  Internet Access</a:t>
              </a:r>
            </a:p>
          </p:txBody>
        </p:sp>
        <p:grpSp>
          <p:nvGrpSpPr>
            <p:cNvPr id="9" name="Group 3077"/>
            <p:cNvGrpSpPr>
              <a:grpSpLocks/>
            </p:cNvGrpSpPr>
            <p:nvPr/>
          </p:nvGrpSpPr>
          <p:grpSpPr bwMode="auto">
            <a:xfrm>
              <a:off x="1882775" y="5051747"/>
              <a:ext cx="3267075" cy="1528763"/>
              <a:chOff x="1967" y="3066"/>
              <a:chExt cx="766" cy="665"/>
            </a:xfrm>
          </p:grpSpPr>
          <p:sp>
            <p:nvSpPr>
              <p:cNvPr id="10" name="Freeform 3078"/>
              <p:cNvSpPr>
                <a:spLocks/>
              </p:cNvSpPr>
              <p:nvPr/>
            </p:nvSpPr>
            <p:spPr bwMode="auto">
              <a:xfrm>
                <a:off x="1967" y="3066"/>
                <a:ext cx="766" cy="665"/>
              </a:xfrm>
              <a:custGeom>
                <a:avLst/>
                <a:gdLst>
                  <a:gd name="T0" fmla="*/ 42 w 766"/>
                  <a:gd name="T1" fmla="*/ 231 h 665"/>
                  <a:gd name="T2" fmla="*/ 12 w 766"/>
                  <a:gd name="T3" fmla="*/ 264 h 665"/>
                  <a:gd name="T4" fmla="*/ 0 w 766"/>
                  <a:gd name="T5" fmla="*/ 312 h 665"/>
                  <a:gd name="T6" fmla="*/ 6 w 766"/>
                  <a:gd name="T7" fmla="*/ 347 h 665"/>
                  <a:gd name="T8" fmla="*/ 22 w 766"/>
                  <a:gd name="T9" fmla="*/ 377 h 665"/>
                  <a:gd name="T10" fmla="*/ 38 w 766"/>
                  <a:gd name="T11" fmla="*/ 390 h 665"/>
                  <a:gd name="T12" fmla="*/ 18 w 766"/>
                  <a:gd name="T13" fmla="*/ 435 h 665"/>
                  <a:gd name="T14" fmla="*/ 23 w 766"/>
                  <a:gd name="T15" fmla="*/ 488 h 665"/>
                  <a:gd name="T16" fmla="*/ 51 w 766"/>
                  <a:gd name="T17" fmla="*/ 528 h 665"/>
                  <a:gd name="T18" fmla="*/ 94 w 766"/>
                  <a:gd name="T19" fmla="*/ 543 h 665"/>
                  <a:gd name="T20" fmla="*/ 113 w 766"/>
                  <a:gd name="T21" fmla="*/ 561 h 665"/>
                  <a:gd name="T22" fmla="*/ 153 w 766"/>
                  <a:gd name="T23" fmla="*/ 603 h 665"/>
                  <a:gd name="T24" fmla="*/ 204 w 766"/>
                  <a:gd name="T25" fmla="*/ 624 h 665"/>
                  <a:gd name="T26" fmla="*/ 258 w 766"/>
                  <a:gd name="T27" fmla="*/ 619 h 665"/>
                  <a:gd name="T28" fmla="*/ 292 w 766"/>
                  <a:gd name="T29" fmla="*/ 602 h 665"/>
                  <a:gd name="T30" fmla="*/ 322 w 766"/>
                  <a:gd name="T31" fmla="*/ 639 h 665"/>
                  <a:gd name="T32" fmla="*/ 362 w 766"/>
                  <a:gd name="T33" fmla="*/ 661 h 665"/>
                  <a:gd name="T34" fmla="*/ 411 w 766"/>
                  <a:gd name="T35" fmla="*/ 663 h 665"/>
                  <a:gd name="T36" fmla="*/ 463 w 766"/>
                  <a:gd name="T37" fmla="*/ 637 h 665"/>
                  <a:gd name="T38" fmla="*/ 499 w 766"/>
                  <a:gd name="T39" fmla="*/ 586 h 665"/>
                  <a:gd name="T40" fmla="*/ 519 w 766"/>
                  <a:gd name="T41" fmla="*/ 573 h 665"/>
                  <a:gd name="T42" fmla="*/ 560 w 766"/>
                  <a:gd name="T43" fmla="*/ 583 h 665"/>
                  <a:gd name="T44" fmla="*/ 591 w 766"/>
                  <a:gd name="T45" fmla="*/ 578 h 665"/>
                  <a:gd name="T46" fmla="*/ 618 w 766"/>
                  <a:gd name="T47" fmla="*/ 563 h 665"/>
                  <a:gd name="T48" fmla="*/ 655 w 766"/>
                  <a:gd name="T49" fmla="*/ 510 h 665"/>
                  <a:gd name="T50" fmla="*/ 663 w 766"/>
                  <a:gd name="T51" fmla="*/ 463 h 665"/>
                  <a:gd name="T52" fmla="*/ 684 w 766"/>
                  <a:gd name="T53" fmla="*/ 457 h 665"/>
                  <a:gd name="T54" fmla="*/ 722 w 766"/>
                  <a:gd name="T55" fmla="*/ 433 h 665"/>
                  <a:gd name="T56" fmla="*/ 758 w 766"/>
                  <a:gd name="T57" fmla="*/ 373 h 665"/>
                  <a:gd name="T58" fmla="*/ 766 w 766"/>
                  <a:gd name="T59" fmla="*/ 322 h 665"/>
                  <a:gd name="T60" fmla="*/ 752 w 766"/>
                  <a:gd name="T61" fmla="*/ 256 h 665"/>
                  <a:gd name="T62" fmla="*/ 744 w 766"/>
                  <a:gd name="T63" fmla="*/ 225 h 665"/>
                  <a:gd name="T64" fmla="*/ 747 w 766"/>
                  <a:gd name="T65" fmla="*/ 173 h 665"/>
                  <a:gd name="T66" fmla="*/ 729 w 766"/>
                  <a:gd name="T67" fmla="*/ 124 h 665"/>
                  <a:gd name="T68" fmla="*/ 694 w 766"/>
                  <a:gd name="T69" fmla="*/ 90 h 665"/>
                  <a:gd name="T70" fmla="*/ 675 w 766"/>
                  <a:gd name="T71" fmla="*/ 66 h 665"/>
                  <a:gd name="T72" fmla="*/ 650 w 766"/>
                  <a:gd name="T73" fmla="*/ 24 h 665"/>
                  <a:gd name="T74" fmla="*/ 609 w 766"/>
                  <a:gd name="T75" fmla="*/ 2 h 665"/>
                  <a:gd name="T76" fmla="*/ 576 w 766"/>
                  <a:gd name="T77" fmla="*/ 2 h 665"/>
                  <a:gd name="T78" fmla="*/ 550 w 766"/>
                  <a:gd name="T79" fmla="*/ 15 h 665"/>
                  <a:gd name="T80" fmla="*/ 529 w 766"/>
                  <a:gd name="T81" fmla="*/ 36 h 665"/>
                  <a:gd name="T82" fmla="*/ 516 w 766"/>
                  <a:gd name="T83" fmla="*/ 21 h 665"/>
                  <a:gd name="T84" fmla="*/ 493 w 766"/>
                  <a:gd name="T85" fmla="*/ 5 h 665"/>
                  <a:gd name="T86" fmla="*/ 467 w 766"/>
                  <a:gd name="T87" fmla="*/ 0 h 665"/>
                  <a:gd name="T88" fmla="*/ 436 w 766"/>
                  <a:gd name="T89" fmla="*/ 8 h 665"/>
                  <a:gd name="T90" fmla="*/ 410 w 766"/>
                  <a:gd name="T91" fmla="*/ 30 h 665"/>
                  <a:gd name="T92" fmla="*/ 398 w 766"/>
                  <a:gd name="T93" fmla="*/ 52 h 665"/>
                  <a:gd name="T94" fmla="*/ 359 w 766"/>
                  <a:gd name="T95" fmla="*/ 25 h 665"/>
                  <a:gd name="T96" fmla="*/ 332 w 766"/>
                  <a:gd name="T97" fmla="*/ 20 h 665"/>
                  <a:gd name="T98" fmla="*/ 295 w 766"/>
                  <a:gd name="T99" fmla="*/ 29 h 665"/>
                  <a:gd name="T100" fmla="*/ 263 w 766"/>
                  <a:gd name="T101" fmla="*/ 55 h 665"/>
                  <a:gd name="T102" fmla="*/ 248 w 766"/>
                  <a:gd name="T103" fmla="*/ 80 h 665"/>
                  <a:gd name="T104" fmla="*/ 204 w 766"/>
                  <a:gd name="T105" fmla="*/ 62 h 665"/>
                  <a:gd name="T106" fmla="*/ 164 w 766"/>
                  <a:gd name="T107" fmla="*/ 64 h 665"/>
                  <a:gd name="T108" fmla="*/ 131 w 766"/>
                  <a:gd name="T109" fmla="*/ 78 h 665"/>
                  <a:gd name="T110" fmla="*/ 103 w 766"/>
                  <a:gd name="T111" fmla="*/ 102 h 665"/>
                  <a:gd name="T112" fmla="*/ 77 w 766"/>
                  <a:gd name="T113" fmla="*/ 147 h 665"/>
                  <a:gd name="T114" fmla="*/ 69 w 766"/>
                  <a:gd name="T115" fmla="*/ 188 h 665"/>
                  <a:gd name="T116" fmla="*/ 69 w 766"/>
                  <a:gd name="T117" fmla="*/ 221 h 665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766"/>
                  <a:gd name="T178" fmla="*/ 0 h 665"/>
                  <a:gd name="T179" fmla="*/ 766 w 766"/>
                  <a:gd name="T180" fmla="*/ 665 h 665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766" h="665">
                    <a:moveTo>
                      <a:pt x="69" y="221"/>
                    </a:moveTo>
                    <a:lnTo>
                      <a:pt x="55" y="224"/>
                    </a:lnTo>
                    <a:lnTo>
                      <a:pt x="42" y="231"/>
                    </a:lnTo>
                    <a:lnTo>
                      <a:pt x="30" y="240"/>
                    </a:lnTo>
                    <a:lnTo>
                      <a:pt x="20" y="251"/>
                    </a:lnTo>
                    <a:lnTo>
                      <a:pt x="12" y="264"/>
                    </a:lnTo>
                    <a:lnTo>
                      <a:pt x="5" y="279"/>
                    </a:lnTo>
                    <a:lnTo>
                      <a:pt x="1" y="295"/>
                    </a:lnTo>
                    <a:lnTo>
                      <a:pt x="0" y="312"/>
                    </a:lnTo>
                    <a:lnTo>
                      <a:pt x="1" y="324"/>
                    </a:lnTo>
                    <a:lnTo>
                      <a:pt x="3" y="336"/>
                    </a:lnTo>
                    <a:lnTo>
                      <a:pt x="6" y="347"/>
                    </a:lnTo>
                    <a:lnTo>
                      <a:pt x="10" y="358"/>
                    </a:lnTo>
                    <a:lnTo>
                      <a:pt x="16" y="368"/>
                    </a:lnTo>
                    <a:lnTo>
                      <a:pt x="22" y="377"/>
                    </a:lnTo>
                    <a:lnTo>
                      <a:pt x="30" y="384"/>
                    </a:lnTo>
                    <a:lnTo>
                      <a:pt x="38" y="391"/>
                    </a:lnTo>
                    <a:lnTo>
                      <a:pt x="38" y="390"/>
                    </a:lnTo>
                    <a:lnTo>
                      <a:pt x="29" y="404"/>
                    </a:lnTo>
                    <a:lnTo>
                      <a:pt x="22" y="419"/>
                    </a:lnTo>
                    <a:lnTo>
                      <a:pt x="18" y="435"/>
                    </a:lnTo>
                    <a:lnTo>
                      <a:pt x="17" y="452"/>
                    </a:lnTo>
                    <a:lnTo>
                      <a:pt x="19" y="471"/>
                    </a:lnTo>
                    <a:lnTo>
                      <a:pt x="23" y="488"/>
                    </a:lnTo>
                    <a:lnTo>
                      <a:pt x="30" y="503"/>
                    </a:lnTo>
                    <a:lnTo>
                      <a:pt x="39" y="517"/>
                    </a:lnTo>
                    <a:lnTo>
                      <a:pt x="51" y="528"/>
                    </a:lnTo>
                    <a:lnTo>
                      <a:pt x="64" y="536"/>
                    </a:lnTo>
                    <a:lnTo>
                      <a:pt x="78" y="541"/>
                    </a:lnTo>
                    <a:lnTo>
                      <a:pt x="94" y="543"/>
                    </a:lnTo>
                    <a:lnTo>
                      <a:pt x="103" y="543"/>
                    </a:lnTo>
                    <a:lnTo>
                      <a:pt x="113" y="561"/>
                    </a:lnTo>
                    <a:lnTo>
                      <a:pt x="125" y="577"/>
                    </a:lnTo>
                    <a:lnTo>
                      <a:pt x="138" y="591"/>
                    </a:lnTo>
                    <a:lnTo>
                      <a:pt x="153" y="603"/>
                    </a:lnTo>
                    <a:lnTo>
                      <a:pt x="169" y="613"/>
                    </a:lnTo>
                    <a:lnTo>
                      <a:pt x="186" y="619"/>
                    </a:lnTo>
                    <a:lnTo>
                      <a:pt x="204" y="624"/>
                    </a:lnTo>
                    <a:lnTo>
                      <a:pt x="222" y="625"/>
                    </a:lnTo>
                    <a:lnTo>
                      <a:pt x="240" y="624"/>
                    </a:lnTo>
                    <a:lnTo>
                      <a:pt x="258" y="619"/>
                    </a:lnTo>
                    <a:lnTo>
                      <a:pt x="276" y="612"/>
                    </a:lnTo>
                    <a:lnTo>
                      <a:pt x="292" y="602"/>
                    </a:lnTo>
                    <a:lnTo>
                      <a:pt x="301" y="616"/>
                    </a:lnTo>
                    <a:lnTo>
                      <a:pt x="311" y="628"/>
                    </a:lnTo>
                    <a:lnTo>
                      <a:pt x="322" y="639"/>
                    </a:lnTo>
                    <a:lnTo>
                      <a:pt x="335" y="648"/>
                    </a:lnTo>
                    <a:lnTo>
                      <a:pt x="348" y="655"/>
                    </a:lnTo>
                    <a:lnTo>
                      <a:pt x="362" y="661"/>
                    </a:lnTo>
                    <a:lnTo>
                      <a:pt x="376" y="664"/>
                    </a:lnTo>
                    <a:lnTo>
                      <a:pt x="391" y="665"/>
                    </a:lnTo>
                    <a:lnTo>
                      <a:pt x="411" y="663"/>
                    </a:lnTo>
                    <a:lnTo>
                      <a:pt x="429" y="658"/>
                    </a:lnTo>
                    <a:lnTo>
                      <a:pt x="447" y="649"/>
                    </a:lnTo>
                    <a:lnTo>
                      <a:pt x="463" y="637"/>
                    </a:lnTo>
                    <a:lnTo>
                      <a:pt x="477" y="622"/>
                    </a:lnTo>
                    <a:lnTo>
                      <a:pt x="489" y="605"/>
                    </a:lnTo>
                    <a:lnTo>
                      <a:pt x="499" y="586"/>
                    </a:lnTo>
                    <a:lnTo>
                      <a:pt x="506" y="564"/>
                    </a:lnTo>
                    <a:lnTo>
                      <a:pt x="506" y="565"/>
                    </a:lnTo>
                    <a:lnTo>
                      <a:pt x="519" y="573"/>
                    </a:lnTo>
                    <a:lnTo>
                      <a:pt x="532" y="579"/>
                    </a:lnTo>
                    <a:lnTo>
                      <a:pt x="546" y="582"/>
                    </a:lnTo>
                    <a:lnTo>
                      <a:pt x="560" y="583"/>
                    </a:lnTo>
                    <a:lnTo>
                      <a:pt x="571" y="582"/>
                    </a:lnTo>
                    <a:lnTo>
                      <a:pt x="581" y="581"/>
                    </a:lnTo>
                    <a:lnTo>
                      <a:pt x="591" y="578"/>
                    </a:lnTo>
                    <a:lnTo>
                      <a:pt x="600" y="574"/>
                    </a:lnTo>
                    <a:lnTo>
                      <a:pt x="609" y="569"/>
                    </a:lnTo>
                    <a:lnTo>
                      <a:pt x="618" y="563"/>
                    </a:lnTo>
                    <a:lnTo>
                      <a:pt x="633" y="548"/>
                    </a:lnTo>
                    <a:lnTo>
                      <a:pt x="645" y="530"/>
                    </a:lnTo>
                    <a:lnTo>
                      <a:pt x="655" y="510"/>
                    </a:lnTo>
                    <a:lnTo>
                      <a:pt x="661" y="487"/>
                    </a:lnTo>
                    <a:lnTo>
                      <a:pt x="663" y="475"/>
                    </a:lnTo>
                    <a:lnTo>
                      <a:pt x="663" y="463"/>
                    </a:lnTo>
                    <a:lnTo>
                      <a:pt x="674" y="461"/>
                    </a:lnTo>
                    <a:lnTo>
                      <a:pt x="684" y="457"/>
                    </a:lnTo>
                    <a:lnTo>
                      <a:pt x="694" y="452"/>
                    </a:lnTo>
                    <a:lnTo>
                      <a:pt x="704" y="447"/>
                    </a:lnTo>
                    <a:lnTo>
                      <a:pt x="722" y="433"/>
                    </a:lnTo>
                    <a:lnTo>
                      <a:pt x="737" y="415"/>
                    </a:lnTo>
                    <a:lnTo>
                      <a:pt x="749" y="395"/>
                    </a:lnTo>
                    <a:lnTo>
                      <a:pt x="758" y="373"/>
                    </a:lnTo>
                    <a:lnTo>
                      <a:pt x="764" y="348"/>
                    </a:lnTo>
                    <a:lnTo>
                      <a:pt x="766" y="335"/>
                    </a:lnTo>
                    <a:lnTo>
                      <a:pt x="766" y="322"/>
                    </a:lnTo>
                    <a:lnTo>
                      <a:pt x="764" y="299"/>
                    </a:lnTo>
                    <a:lnTo>
                      <a:pt x="760" y="277"/>
                    </a:lnTo>
                    <a:lnTo>
                      <a:pt x="752" y="256"/>
                    </a:lnTo>
                    <a:lnTo>
                      <a:pt x="741" y="236"/>
                    </a:lnTo>
                    <a:lnTo>
                      <a:pt x="744" y="225"/>
                    </a:lnTo>
                    <a:lnTo>
                      <a:pt x="746" y="214"/>
                    </a:lnTo>
                    <a:lnTo>
                      <a:pt x="748" y="192"/>
                    </a:lnTo>
                    <a:lnTo>
                      <a:pt x="747" y="173"/>
                    </a:lnTo>
                    <a:lnTo>
                      <a:pt x="743" y="155"/>
                    </a:lnTo>
                    <a:lnTo>
                      <a:pt x="737" y="139"/>
                    </a:lnTo>
                    <a:lnTo>
                      <a:pt x="729" y="124"/>
                    </a:lnTo>
                    <a:lnTo>
                      <a:pt x="719" y="110"/>
                    </a:lnTo>
                    <a:lnTo>
                      <a:pt x="707" y="99"/>
                    </a:lnTo>
                    <a:lnTo>
                      <a:pt x="694" y="90"/>
                    </a:lnTo>
                    <a:lnTo>
                      <a:pt x="679" y="84"/>
                    </a:lnTo>
                    <a:lnTo>
                      <a:pt x="679" y="83"/>
                    </a:lnTo>
                    <a:lnTo>
                      <a:pt x="675" y="66"/>
                    </a:lnTo>
                    <a:lnTo>
                      <a:pt x="669" y="50"/>
                    </a:lnTo>
                    <a:lnTo>
                      <a:pt x="660" y="36"/>
                    </a:lnTo>
                    <a:lnTo>
                      <a:pt x="650" y="24"/>
                    </a:lnTo>
                    <a:lnTo>
                      <a:pt x="638" y="14"/>
                    </a:lnTo>
                    <a:lnTo>
                      <a:pt x="624" y="6"/>
                    </a:lnTo>
                    <a:lnTo>
                      <a:pt x="609" y="2"/>
                    </a:lnTo>
                    <a:lnTo>
                      <a:pt x="594" y="0"/>
                    </a:lnTo>
                    <a:lnTo>
                      <a:pt x="585" y="1"/>
                    </a:lnTo>
                    <a:lnTo>
                      <a:pt x="576" y="2"/>
                    </a:lnTo>
                    <a:lnTo>
                      <a:pt x="567" y="5"/>
                    </a:lnTo>
                    <a:lnTo>
                      <a:pt x="558" y="9"/>
                    </a:lnTo>
                    <a:lnTo>
                      <a:pt x="550" y="15"/>
                    </a:lnTo>
                    <a:lnTo>
                      <a:pt x="542" y="21"/>
                    </a:lnTo>
                    <a:lnTo>
                      <a:pt x="535" y="28"/>
                    </a:lnTo>
                    <a:lnTo>
                      <a:pt x="529" y="36"/>
                    </a:lnTo>
                    <a:lnTo>
                      <a:pt x="523" y="28"/>
                    </a:lnTo>
                    <a:lnTo>
                      <a:pt x="516" y="21"/>
                    </a:lnTo>
                    <a:lnTo>
                      <a:pt x="509" y="15"/>
                    </a:lnTo>
                    <a:lnTo>
                      <a:pt x="501" y="9"/>
                    </a:lnTo>
                    <a:lnTo>
                      <a:pt x="493" y="5"/>
                    </a:lnTo>
                    <a:lnTo>
                      <a:pt x="485" y="2"/>
                    </a:lnTo>
                    <a:lnTo>
                      <a:pt x="476" y="1"/>
                    </a:lnTo>
                    <a:lnTo>
                      <a:pt x="467" y="0"/>
                    </a:lnTo>
                    <a:lnTo>
                      <a:pt x="456" y="1"/>
                    </a:lnTo>
                    <a:lnTo>
                      <a:pt x="446" y="4"/>
                    </a:lnTo>
                    <a:lnTo>
                      <a:pt x="436" y="8"/>
                    </a:lnTo>
                    <a:lnTo>
                      <a:pt x="427" y="14"/>
                    </a:lnTo>
                    <a:lnTo>
                      <a:pt x="418" y="21"/>
                    </a:lnTo>
                    <a:lnTo>
                      <a:pt x="410" y="30"/>
                    </a:lnTo>
                    <a:lnTo>
                      <a:pt x="404" y="40"/>
                    </a:lnTo>
                    <a:lnTo>
                      <a:pt x="398" y="51"/>
                    </a:lnTo>
                    <a:lnTo>
                      <a:pt x="398" y="52"/>
                    </a:lnTo>
                    <a:lnTo>
                      <a:pt x="384" y="39"/>
                    </a:lnTo>
                    <a:lnTo>
                      <a:pt x="368" y="29"/>
                    </a:lnTo>
                    <a:lnTo>
                      <a:pt x="359" y="25"/>
                    </a:lnTo>
                    <a:lnTo>
                      <a:pt x="351" y="22"/>
                    </a:lnTo>
                    <a:lnTo>
                      <a:pt x="341" y="21"/>
                    </a:lnTo>
                    <a:lnTo>
                      <a:pt x="332" y="20"/>
                    </a:lnTo>
                    <a:lnTo>
                      <a:pt x="319" y="21"/>
                    </a:lnTo>
                    <a:lnTo>
                      <a:pt x="307" y="24"/>
                    </a:lnTo>
                    <a:lnTo>
                      <a:pt x="295" y="29"/>
                    </a:lnTo>
                    <a:lnTo>
                      <a:pt x="283" y="36"/>
                    </a:lnTo>
                    <a:lnTo>
                      <a:pt x="273" y="45"/>
                    </a:lnTo>
                    <a:lnTo>
                      <a:pt x="263" y="55"/>
                    </a:lnTo>
                    <a:lnTo>
                      <a:pt x="255" y="66"/>
                    </a:lnTo>
                    <a:lnTo>
                      <a:pt x="248" y="79"/>
                    </a:lnTo>
                    <a:lnTo>
                      <a:pt x="248" y="80"/>
                    </a:lnTo>
                    <a:lnTo>
                      <a:pt x="234" y="72"/>
                    </a:lnTo>
                    <a:lnTo>
                      <a:pt x="219" y="66"/>
                    </a:lnTo>
                    <a:lnTo>
                      <a:pt x="204" y="62"/>
                    </a:lnTo>
                    <a:lnTo>
                      <a:pt x="188" y="61"/>
                    </a:lnTo>
                    <a:lnTo>
                      <a:pt x="176" y="62"/>
                    </a:lnTo>
                    <a:lnTo>
                      <a:pt x="164" y="64"/>
                    </a:lnTo>
                    <a:lnTo>
                      <a:pt x="152" y="67"/>
                    </a:lnTo>
                    <a:lnTo>
                      <a:pt x="141" y="72"/>
                    </a:lnTo>
                    <a:lnTo>
                      <a:pt x="131" y="78"/>
                    </a:lnTo>
                    <a:lnTo>
                      <a:pt x="121" y="85"/>
                    </a:lnTo>
                    <a:lnTo>
                      <a:pt x="111" y="93"/>
                    </a:lnTo>
                    <a:lnTo>
                      <a:pt x="103" y="102"/>
                    </a:lnTo>
                    <a:lnTo>
                      <a:pt x="88" y="123"/>
                    </a:lnTo>
                    <a:lnTo>
                      <a:pt x="82" y="135"/>
                    </a:lnTo>
                    <a:lnTo>
                      <a:pt x="77" y="147"/>
                    </a:lnTo>
                    <a:lnTo>
                      <a:pt x="73" y="160"/>
                    </a:lnTo>
                    <a:lnTo>
                      <a:pt x="70" y="174"/>
                    </a:lnTo>
                    <a:lnTo>
                      <a:pt x="69" y="188"/>
                    </a:lnTo>
                    <a:lnTo>
                      <a:pt x="68" y="202"/>
                    </a:lnTo>
                    <a:lnTo>
                      <a:pt x="68" y="212"/>
                    </a:lnTo>
                    <a:lnTo>
                      <a:pt x="69" y="221"/>
                    </a:lnTo>
                    <a:close/>
                  </a:path>
                </a:pathLst>
              </a:custGeom>
              <a:solidFill>
                <a:srgbClr val="CCFFCC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blurRad="63500"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Freeform 3079"/>
              <p:cNvSpPr>
                <a:spLocks/>
              </p:cNvSpPr>
              <p:nvPr/>
            </p:nvSpPr>
            <p:spPr bwMode="auto">
              <a:xfrm>
                <a:off x="2005" y="3457"/>
                <a:ext cx="45" cy="13"/>
              </a:xfrm>
              <a:custGeom>
                <a:avLst/>
                <a:gdLst>
                  <a:gd name="T0" fmla="*/ 0 w 45"/>
                  <a:gd name="T1" fmla="*/ 0 h 13"/>
                  <a:gd name="T2" fmla="*/ 9 w 45"/>
                  <a:gd name="T3" fmla="*/ 5 h 13"/>
                  <a:gd name="T4" fmla="*/ 19 w 45"/>
                  <a:gd name="T5" fmla="*/ 10 h 13"/>
                  <a:gd name="T6" fmla="*/ 29 w 45"/>
                  <a:gd name="T7" fmla="*/ 12 h 13"/>
                  <a:gd name="T8" fmla="*/ 39 w 45"/>
                  <a:gd name="T9" fmla="*/ 13 h 13"/>
                  <a:gd name="T10" fmla="*/ 42 w 45"/>
                  <a:gd name="T11" fmla="*/ 13 h 13"/>
                  <a:gd name="T12" fmla="*/ 45 w 45"/>
                  <a:gd name="T13" fmla="*/ 12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5"/>
                  <a:gd name="T22" fmla="*/ 0 h 13"/>
                  <a:gd name="T23" fmla="*/ 45 w 45"/>
                  <a:gd name="T24" fmla="*/ 13 h 1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5" h="13">
                    <a:moveTo>
                      <a:pt x="0" y="0"/>
                    </a:moveTo>
                    <a:lnTo>
                      <a:pt x="9" y="5"/>
                    </a:lnTo>
                    <a:lnTo>
                      <a:pt x="19" y="10"/>
                    </a:lnTo>
                    <a:lnTo>
                      <a:pt x="29" y="12"/>
                    </a:lnTo>
                    <a:lnTo>
                      <a:pt x="39" y="13"/>
                    </a:lnTo>
                    <a:lnTo>
                      <a:pt x="42" y="13"/>
                    </a:lnTo>
                    <a:lnTo>
                      <a:pt x="45" y="12"/>
                    </a:lnTo>
                  </a:path>
                </a:pathLst>
              </a:custGeom>
              <a:solidFill>
                <a:srgbClr val="CCFFCC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blurRad="63500"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3080"/>
              <p:cNvSpPr>
                <a:spLocks/>
              </p:cNvSpPr>
              <p:nvPr/>
            </p:nvSpPr>
            <p:spPr bwMode="auto">
              <a:xfrm>
                <a:off x="2070" y="3603"/>
                <a:ext cx="20" cy="6"/>
              </a:xfrm>
              <a:custGeom>
                <a:avLst/>
                <a:gdLst>
                  <a:gd name="T0" fmla="*/ 0 w 20"/>
                  <a:gd name="T1" fmla="*/ 6 h 6"/>
                  <a:gd name="T2" fmla="*/ 10 w 20"/>
                  <a:gd name="T3" fmla="*/ 4 h 6"/>
                  <a:gd name="T4" fmla="*/ 20 w 20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20"/>
                  <a:gd name="T10" fmla="*/ 0 h 6"/>
                  <a:gd name="T11" fmla="*/ 20 w 2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" h="6">
                    <a:moveTo>
                      <a:pt x="0" y="6"/>
                    </a:moveTo>
                    <a:lnTo>
                      <a:pt x="10" y="4"/>
                    </a:lnTo>
                    <a:lnTo>
                      <a:pt x="20" y="0"/>
                    </a:lnTo>
                  </a:path>
                </a:pathLst>
              </a:custGeom>
              <a:solidFill>
                <a:srgbClr val="CCFFCC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blurRad="63500"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Freeform 3081"/>
              <p:cNvSpPr>
                <a:spLocks/>
              </p:cNvSpPr>
              <p:nvPr/>
            </p:nvSpPr>
            <p:spPr bwMode="auto">
              <a:xfrm>
                <a:off x="2247" y="3641"/>
                <a:ext cx="12" cy="27"/>
              </a:xfrm>
              <a:custGeom>
                <a:avLst/>
                <a:gdLst>
                  <a:gd name="T0" fmla="*/ 0 w 12"/>
                  <a:gd name="T1" fmla="*/ 0 h 27"/>
                  <a:gd name="T2" fmla="*/ 5 w 12"/>
                  <a:gd name="T3" fmla="*/ 14 h 27"/>
                  <a:gd name="T4" fmla="*/ 12 w 12"/>
                  <a:gd name="T5" fmla="*/ 27 h 27"/>
                  <a:gd name="T6" fmla="*/ 0 60000 65536"/>
                  <a:gd name="T7" fmla="*/ 0 60000 65536"/>
                  <a:gd name="T8" fmla="*/ 0 60000 65536"/>
                  <a:gd name="T9" fmla="*/ 0 w 12"/>
                  <a:gd name="T10" fmla="*/ 0 h 27"/>
                  <a:gd name="T11" fmla="*/ 12 w 12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" h="27">
                    <a:moveTo>
                      <a:pt x="0" y="0"/>
                    </a:moveTo>
                    <a:lnTo>
                      <a:pt x="5" y="14"/>
                    </a:lnTo>
                    <a:lnTo>
                      <a:pt x="12" y="27"/>
                    </a:lnTo>
                  </a:path>
                </a:pathLst>
              </a:custGeom>
              <a:solidFill>
                <a:srgbClr val="CCFFCC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blurRad="63500"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Freeform 3082"/>
              <p:cNvSpPr>
                <a:spLocks/>
              </p:cNvSpPr>
              <p:nvPr/>
            </p:nvSpPr>
            <p:spPr bwMode="auto">
              <a:xfrm>
                <a:off x="2473" y="3601"/>
                <a:ext cx="5" cy="29"/>
              </a:xfrm>
              <a:custGeom>
                <a:avLst/>
                <a:gdLst>
                  <a:gd name="T0" fmla="*/ 0 w 5"/>
                  <a:gd name="T1" fmla="*/ 29 h 29"/>
                  <a:gd name="T2" fmla="*/ 3 w 5"/>
                  <a:gd name="T3" fmla="*/ 15 h 29"/>
                  <a:gd name="T4" fmla="*/ 5 w 5"/>
                  <a:gd name="T5" fmla="*/ 0 h 29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29"/>
                  <a:gd name="T11" fmla="*/ 5 w 5"/>
                  <a:gd name="T12" fmla="*/ 29 h 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29">
                    <a:moveTo>
                      <a:pt x="0" y="29"/>
                    </a:moveTo>
                    <a:lnTo>
                      <a:pt x="3" y="15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CCFFCC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blurRad="63500"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Freeform 3083"/>
              <p:cNvSpPr>
                <a:spLocks/>
              </p:cNvSpPr>
              <p:nvPr/>
            </p:nvSpPr>
            <p:spPr bwMode="auto">
              <a:xfrm>
                <a:off x="2572" y="3419"/>
                <a:ext cx="58" cy="110"/>
              </a:xfrm>
              <a:custGeom>
                <a:avLst/>
                <a:gdLst>
                  <a:gd name="T0" fmla="*/ 58 w 58"/>
                  <a:gd name="T1" fmla="*/ 110 h 110"/>
                  <a:gd name="T2" fmla="*/ 58 w 58"/>
                  <a:gd name="T3" fmla="*/ 110 h 110"/>
                  <a:gd name="T4" fmla="*/ 58 w 58"/>
                  <a:gd name="T5" fmla="*/ 109 h 110"/>
                  <a:gd name="T6" fmla="*/ 57 w 58"/>
                  <a:gd name="T7" fmla="*/ 92 h 110"/>
                  <a:gd name="T8" fmla="*/ 54 w 58"/>
                  <a:gd name="T9" fmla="*/ 76 h 110"/>
                  <a:gd name="T10" fmla="*/ 49 w 58"/>
                  <a:gd name="T11" fmla="*/ 60 h 110"/>
                  <a:gd name="T12" fmla="*/ 43 w 58"/>
                  <a:gd name="T13" fmla="*/ 45 h 110"/>
                  <a:gd name="T14" fmla="*/ 34 w 58"/>
                  <a:gd name="T15" fmla="*/ 32 h 110"/>
                  <a:gd name="T16" fmla="*/ 24 w 58"/>
                  <a:gd name="T17" fmla="*/ 19 h 110"/>
                  <a:gd name="T18" fmla="*/ 13 w 58"/>
                  <a:gd name="T19" fmla="*/ 9 h 110"/>
                  <a:gd name="T20" fmla="*/ 0 w 58"/>
                  <a:gd name="T21" fmla="*/ 0 h 11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8"/>
                  <a:gd name="T34" fmla="*/ 0 h 110"/>
                  <a:gd name="T35" fmla="*/ 58 w 58"/>
                  <a:gd name="T36" fmla="*/ 110 h 11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8" h="110">
                    <a:moveTo>
                      <a:pt x="58" y="110"/>
                    </a:moveTo>
                    <a:lnTo>
                      <a:pt x="58" y="110"/>
                    </a:lnTo>
                    <a:lnTo>
                      <a:pt x="58" y="109"/>
                    </a:lnTo>
                    <a:lnTo>
                      <a:pt x="57" y="92"/>
                    </a:lnTo>
                    <a:lnTo>
                      <a:pt x="54" y="76"/>
                    </a:lnTo>
                    <a:lnTo>
                      <a:pt x="49" y="60"/>
                    </a:lnTo>
                    <a:lnTo>
                      <a:pt x="43" y="45"/>
                    </a:lnTo>
                    <a:lnTo>
                      <a:pt x="34" y="32"/>
                    </a:lnTo>
                    <a:lnTo>
                      <a:pt x="24" y="19"/>
                    </a:lnTo>
                    <a:lnTo>
                      <a:pt x="13" y="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CFFCC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blurRad="63500"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3084"/>
              <p:cNvSpPr>
                <a:spLocks/>
              </p:cNvSpPr>
              <p:nvPr/>
            </p:nvSpPr>
            <p:spPr bwMode="auto">
              <a:xfrm>
                <a:off x="2682" y="3302"/>
                <a:ext cx="26" cy="41"/>
              </a:xfrm>
              <a:custGeom>
                <a:avLst/>
                <a:gdLst>
                  <a:gd name="T0" fmla="*/ 0 w 26"/>
                  <a:gd name="T1" fmla="*/ 41 h 41"/>
                  <a:gd name="T2" fmla="*/ 8 w 26"/>
                  <a:gd name="T3" fmla="*/ 32 h 41"/>
                  <a:gd name="T4" fmla="*/ 15 w 26"/>
                  <a:gd name="T5" fmla="*/ 22 h 41"/>
                  <a:gd name="T6" fmla="*/ 21 w 26"/>
                  <a:gd name="T7" fmla="*/ 12 h 41"/>
                  <a:gd name="T8" fmla="*/ 26 w 26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41"/>
                  <a:gd name="T17" fmla="*/ 26 w 26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41">
                    <a:moveTo>
                      <a:pt x="0" y="41"/>
                    </a:moveTo>
                    <a:lnTo>
                      <a:pt x="8" y="32"/>
                    </a:lnTo>
                    <a:lnTo>
                      <a:pt x="15" y="22"/>
                    </a:lnTo>
                    <a:lnTo>
                      <a:pt x="21" y="12"/>
                    </a:lnTo>
                    <a:lnTo>
                      <a:pt x="26" y="0"/>
                    </a:lnTo>
                  </a:path>
                </a:pathLst>
              </a:custGeom>
              <a:solidFill>
                <a:srgbClr val="CCFFCC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blurRad="63500"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Freeform 3085"/>
              <p:cNvSpPr>
                <a:spLocks/>
              </p:cNvSpPr>
              <p:nvPr/>
            </p:nvSpPr>
            <p:spPr bwMode="auto">
              <a:xfrm>
                <a:off x="2646" y="3149"/>
                <a:ext cx="1" cy="20"/>
              </a:xfrm>
              <a:custGeom>
                <a:avLst/>
                <a:gdLst>
                  <a:gd name="T0" fmla="*/ 1 w 1"/>
                  <a:gd name="T1" fmla="*/ 20 h 20"/>
                  <a:gd name="T2" fmla="*/ 1 w 1"/>
                  <a:gd name="T3" fmla="*/ 19 h 20"/>
                  <a:gd name="T4" fmla="*/ 1 w 1"/>
                  <a:gd name="T5" fmla="*/ 19 h 20"/>
                  <a:gd name="T6" fmla="*/ 1 w 1"/>
                  <a:gd name="T7" fmla="*/ 9 h 20"/>
                  <a:gd name="T8" fmla="*/ 0 w 1"/>
                  <a:gd name="T9" fmla="*/ 0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20"/>
                  <a:gd name="T17" fmla="*/ 1 w 1"/>
                  <a:gd name="T18" fmla="*/ 20 h 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20">
                    <a:moveTo>
                      <a:pt x="1" y="20"/>
                    </a:moveTo>
                    <a:lnTo>
                      <a:pt x="1" y="19"/>
                    </a:lnTo>
                    <a:lnTo>
                      <a:pt x="1" y="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CFFCC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blurRad="63500"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Freeform 3086"/>
              <p:cNvSpPr>
                <a:spLocks/>
              </p:cNvSpPr>
              <p:nvPr/>
            </p:nvSpPr>
            <p:spPr bwMode="auto">
              <a:xfrm>
                <a:off x="2482" y="3102"/>
                <a:ext cx="14" cy="25"/>
              </a:xfrm>
              <a:custGeom>
                <a:avLst/>
                <a:gdLst>
                  <a:gd name="T0" fmla="*/ 14 w 14"/>
                  <a:gd name="T1" fmla="*/ 0 h 25"/>
                  <a:gd name="T2" fmla="*/ 6 w 14"/>
                  <a:gd name="T3" fmla="*/ 12 h 25"/>
                  <a:gd name="T4" fmla="*/ 0 w 14"/>
                  <a:gd name="T5" fmla="*/ 25 h 25"/>
                  <a:gd name="T6" fmla="*/ 0 60000 65536"/>
                  <a:gd name="T7" fmla="*/ 0 60000 65536"/>
                  <a:gd name="T8" fmla="*/ 0 60000 65536"/>
                  <a:gd name="T9" fmla="*/ 0 w 14"/>
                  <a:gd name="T10" fmla="*/ 0 h 25"/>
                  <a:gd name="T11" fmla="*/ 14 w 14"/>
                  <a:gd name="T12" fmla="*/ 25 h 2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" h="25">
                    <a:moveTo>
                      <a:pt x="14" y="0"/>
                    </a:moveTo>
                    <a:lnTo>
                      <a:pt x="6" y="12"/>
                    </a:lnTo>
                    <a:lnTo>
                      <a:pt x="0" y="25"/>
                    </a:lnTo>
                  </a:path>
                </a:pathLst>
              </a:custGeom>
              <a:solidFill>
                <a:srgbClr val="CCFFCC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blurRad="63500"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Freeform 3087"/>
              <p:cNvSpPr>
                <a:spLocks/>
              </p:cNvSpPr>
              <p:nvPr/>
            </p:nvSpPr>
            <p:spPr bwMode="auto">
              <a:xfrm>
                <a:off x="2036" y="3287"/>
                <a:ext cx="4" cy="22"/>
              </a:xfrm>
              <a:custGeom>
                <a:avLst/>
                <a:gdLst>
                  <a:gd name="T0" fmla="*/ 0 w 4"/>
                  <a:gd name="T1" fmla="*/ 0 h 22"/>
                  <a:gd name="T2" fmla="*/ 2 w 4"/>
                  <a:gd name="T3" fmla="*/ 11 h 22"/>
                  <a:gd name="T4" fmla="*/ 4 w 4"/>
                  <a:gd name="T5" fmla="*/ 22 h 22"/>
                  <a:gd name="T6" fmla="*/ 0 60000 65536"/>
                  <a:gd name="T7" fmla="*/ 0 60000 65536"/>
                  <a:gd name="T8" fmla="*/ 0 60000 65536"/>
                  <a:gd name="T9" fmla="*/ 0 w 4"/>
                  <a:gd name="T10" fmla="*/ 0 h 22"/>
                  <a:gd name="T11" fmla="*/ 4 w 4"/>
                  <a:gd name="T12" fmla="*/ 22 h 2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" h="22">
                    <a:moveTo>
                      <a:pt x="0" y="0"/>
                    </a:moveTo>
                    <a:lnTo>
                      <a:pt x="2" y="11"/>
                    </a:lnTo>
                    <a:lnTo>
                      <a:pt x="4" y="22"/>
                    </a:lnTo>
                  </a:path>
                </a:pathLst>
              </a:custGeom>
              <a:solidFill>
                <a:srgbClr val="CCFFCC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blurRad="63500"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0" name="Text Box 3088"/>
            <p:cNvSpPr txBox="1">
              <a:spLocks noChangeArrowheads="1"/>
            </p:cNvSpPr>
            <p:nvPr/>
          </p:nvSpPr>
          <p:spPr bwMode="auto">
            <a:xfrm>
              <a:off x="2290763" y="5658172"/>
              <a:ext cx="2370137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eaLnBrk="1" hangingPunct="1"/>
              <a:r>
                <a:rPr lang="en-US" altLang="x-none" sz="1800" b="1">
                  <a:solidFill>
                    <a:schemeClr val="tx2"/>
                  </a:solidFill>
                </a:rPr>
                <a:t>Converged IP/MPLS</a:t>
              </a:r>
            </a:p>
            <a:p>
              <a:pPr eaLnBrk="1" hangingPunct="1"/>
              <a:r>
                <a:rPr lang="en-US" altLang="x-none" sz="1800" b="1">
                  <a:solidFill>
                    <a:schemeClr val="tx2"/>
                  </a:solidFill>
                </a:rPr>
                <a:t>Network</a:t>
              </a:r>
            </a:p>
          </p:txBody>
        </p:sp>
        <p:sp>
          <p:nvSpPr>
            <p:cNvPr id="21" name="Oval 3089"/>
            <p:cNvSpPr>
              <a:spLocks noChangeArrowheads="1"/>
            </p:cNvSpPr>
            <p:nvPr/>
          </p:nvSpPr>
          <p:spPr bwMode="auto">
            <a:xfrm>
              <a:off x="5314950" y="6543997"/>
              <a:ext cx="1131888" cy="585788"/>
            </a:xfrm>
            <a:prstGeom prst="ellipse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eaLnBrk="1" hangingPunct="1"/>
              <a:endParaRPr lang="en-US" altLang="x-none" sz="1200">
                <a:latin typeface="Frutiger 55 Roman" charset="0"/>
              </a:endParaRPr>
            </a:p>
            <a:p>
              <a:pPr eaLnBrk="1" hangingPunct="1"/>
              <a:endParaRPr lang="en-US" altLang="x-none" sz="1400">
                <a:latin typeface="Frutiger 55 Roman" charset="0"/>
              </a:endParaRPr>
            </a:p>
          </p:txBody>
        </p:sp>
        <p:sp>
          <p:nvSpPr>
            <p:cNvPr id="22" name="Text Box 3090"/>
            <p:cNvSpPr txBox="1">
              <a:spLocks noChangeArrowheads="1"/>
            </p:cNvSpPr>
            <p:nvPr/>
          </p:nvSpPr>
          <p:spPr bwMode="auto">
            <a:xfrm>
              <a:off x="5516563" y="6648772"/>
              <a:ext cx="731837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eaLnBrk="1" hangingPunct="1"/>
              <a:r>
                <a:rPr lang="en-US" altLang="x-none" sz="1600">
                  <a:solidFill>
                    <a:schemeClr val="tx2"/>
                  </a:solidFill>
                </a:rPr>
                <a:t>PSTN</a:t>
              </a:r>
            </a:p>
          </p:txBody>
        </p:sp>
        <p:sp>
          <p:nvSpPr>
            <p:cNvPr id="23" name="Oval 3091"/>
            <p:cNvSpPr>
              <a:spLocks noChangeArrowheads="1"/>
            </p:cNvSpPr>
            <p:nvPr/>
          </p:nvSpPr>
          <p:spPr bwMode="auto">
            <a:xfrm>
              <a:off x="3090863" y="7090097"/>
              <a:ext cx="1131887" cy="585788"/>
            </a:xfrm>
            <a:prstGeom prst="ellipse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eaLnBrk="1" hangingPunct="1"/>
              <a:endParaRPr lang="en-US" altLang="x-none" sz="1200">
                <a:latin typeface="Frutiger 55 Roman" charset="0"/>
              </a:endParaRPr>
            </a:p>
            <a:p>
              <a:pPr eaLnBrk="1" hangingPunct="1"/>
              <a:endParaRPr lang="en-US" altLang="x-none" sz="1400">
                <a:latin typeface="Frutiger 55 Roman" charset="0"/>
              </a:endParaRPr>
            </a:p>
          </p:txBody>
        </p:sp>
        <p:sp>
          <p:nvSpPr>
            <p:cNvPr id="24" name="Text Box 3092"/>
            <p:cNvSpPr txBox="1">
              <a:spLocks noChangeArrowheads="1"/>
            </p:cNvSpPr>
            <p:nvPr/>
          </p:nvSpPr>
          <p:spPr bwMode="auto">
            <a:xfrm>
              <a:off x="3086100" y="7096447"/>
              <a:ext cx="120332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eaLnBrk="1" hangingPunct="1"/>
              <a:r>
                <a:rPr lang="en-US" altLang="x-none" sz="1600">
                  <a:solidFill>
                    <a:schemeClr val="tx2"/>
                  </a:solidFill>
                </a:rPr>
                <a:t>DSL/Cable</a:t>
              </a:r>
            </a:p>
            <a:p>
              <a:pPr eaLnBrk="1" hangingPunct="1"/>
              <a:r>
                <a:rPr lang="en-US" altLang="x-none" sz="1600">
                  <a:solidFill>
                    <a:schemeClr val="tx2"/>
                  </a:solidFill>
                </a:rPr>
                <a:t>Networks</a:t>
              </a:r>
            </a:p>
          </p:txBody>
        </p:sp>
        <p:sp>
          <p:nvSpPr>
            <p:cNvPr id="25" name="Oval 3093"/>
            <p:cNvSpPr>
              <a:spLocks noChangeArrowheads="1"/>
            </p:cNvSpPr>
            <p:nvPr/>
          </p:nvSpPr>
          <p:spPr bwMode="auto">
            <a:xfrm>
              <a:off x="392113" y="6553522"/>
              <a:ext cx="1192212" cy="585788"/>
            </a:xfrm>
            <a:prstGeom prst="ellipse">
              <a:avLst/>
            </a:pr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eaLnBrk="1" hangingPunct="1"/>
              <a:endParaRPr lang="en-US" altLang="x-none" sz="1200">
                <a:latin typeface="Frutiger 55 Roman" charset="0"/>
              </a:endParaRPr>
            </a:p>
            <a:p>
              <a:pPr eaLnBrk="1" hangingPunct="1"/>
              <a:endParaRPr lang="en-US" altLang="x-none" sz="1400">
                <a:latin typeface="Frutiger 55 Roman" charset="0"/>
              </a:endParaRPr>
            </a:p>
          </p:txBody>
        </p:sp>
        <p:sp>
          <p:nvSpPr>
            <p:cNvPr id="26" name="Text Box 3094"/>
            <p:cNvSpPr txBox="1">
              <a:spLocks noChangeArrowheads="1"/>
            </p:cNvSpPr>
            <p:nvPr/>
          </p:nvSpPr>
          <p:spPr bwMode="auto">
            <a:xfrm>
              <a:off x="400050" y="6555110"/>
              <a:ext cx="1195388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eaLnBrk="1" hangingPunct="1"/>
              <a:r>
                <a:rPr lang="en-US" altLang="x-none" sz="1600">
                  <a:solidFill>
                    <a:schemeClr val="tx2"/>
                  </a:solidFill>
                </a:rPr>
                <a:t>Enterprise</a:t>
              </a:r>
              <a:br>
                <a:rPr lang="en-US" altLang="x-none" sz="1600">
                  <a:solidFill>
                    <a:schemeClr val="tx2"/>
                  </a:solidFill>
                </a:rPr>
              </a:br>
              <a:r>
                <a:rPr lang="en-US" altLang="x-none" sz="1600">
                  <a:solidFill>
                    <a:schemeClr val="tx2"/>
                  </a:solidFill>
                </a:rPr>
                <a:t>Networks</a:t>
              </a:r>
            </a:p>
          </p:txBody>
        </p:sp>
        <p:sp>
          <p:nvSpPr>
            <p:cNvPr id="27" name="Text Box 3095"/>
            <p:cNvSpPr txBox="1">
              <a:spLocks noChangeArrowheads="1"/>
            </p:cNvSpPr>
            <p:nvPr/>
          </p:nvSpPr>
          <p:spPr bwMode="auto">
            <a:xfrm>
              <a:off x="6127750" y="7096447"/>
              <a:ext cx="15875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l" eaLnBrk="1" hangingPunct="1">
                <a:buFontTx/>
                <a:buChar char="•"/>
              </a:pPr>
              <a:r>
                <a:rPr lang="en-US" altLang="x-none" sz="1600"/>
                <a:t> Voice over IP</a:t>
              </a:r>
            </a:p>
          </p:txBody>
        </p:sp>
        <p:sp>
          <p:nvSpPr>
            <p:cNvPr id="28" name="Text Box 3096"/>
            <p:cNvSpPr txBox="1">
              <a:spLocks noChangeArrowheads="1"/>
            </p:cNvSpPr>
            <p:nvPr/>
          </p:nvSpPr>
          <p:spPr bwMode="auto">
            <a:xfrm>
              <a:off x="0" y="7155185"/>
              <a:ext cx="195103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l" eaLnBrk="1" hangingPunct="1">
                <a:buFontTx/>
                <a:buChar char="•"/>
              </a:pPr>
              <a:r>
                <a:rPr lang="en-US" altLang="x-none" sz="1600"/>
                <a:t> FR, ATM, IP VPN</a:t>
              </a:r>
            </a:p>
          </p:txBody>
        </p:sp>
        <p:graphicFrame>
          <p:nvGraphicFramePr>
            <p:cNvPr id="29" name="Object 3097"/>
            <p:cNvGraphicFramePr>
              <a:graphicFrameLocks noChangeAspect="1"/>
            </p:cNvGraphicFramePr>
            <p:nvPr>
              <p:extLst/>
            </p:nvPr>
          </p:nvGraphicFramePr>
          <p:xfrm>
            <a:off x="6726238" y="6631310"/>
            <a:ext cx="763587" cy="4175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06" name="Clip" r:id="rId4" imgW="5051160" imgH="2658600" progId="MS_ClipArt_Gallery.2">
                    <p:embed/>
                  </p:oleObj>
                </mc:Choice>
                <mc:Fallback>
                  <p:oleObj name="Clip" r:id="rId4" imgW="5051160" imgH="2658600" progId="MS_ClipArt_Gallery.2">
                    <p:embed/>
                    <p:pic>
                      <p:nvPicPr>
                        <p:cNvPr id="29" name="Object 30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6238" y="6631310"/>
                          <a:ext cx="763587" cy="4175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rgbClr val="000000">
                                    <a:alpha val="74998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0" name="Line 3098"/>
            <p:cNvSpPr>
              <a:spLocks noChangeShapeType="1"/>
            </p:cNvSpPr>
            <p:nvPr/>
          </p:nvSpPr>
          <p:spPr bwMode="auto">
            <a:xfrm>
              <a:off x="6430963" y="6805935"/>
              <a:ext cx="30638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31" name="Text Box 3099"/>
            <p:cNvSpPr txBox="1">
              <a:spLocks noChangeArrowheads="1"/>
            </p:cNvSpPr>
            <p:nvPr/>
          </p:nvSpPr>
          <p:spPr bwMode="auto">
            <a:xfrm>
              <a:off x="2633663" y="4053210"/>
              <a:ext cx="1643062" cy="469900"/>
            </a:xfrm>
            <a:prstGeom prst="rect">
              <a:avLst/>
            </a:prstGeom>
            <a:solidFill>
              <a:srgbClr val="FF99CC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r>
                <a:rPr lang="en-US" altLang="x-none" sz="1200" b="1">
                  <a:latin typeface="Arial" charset="0"/>
                </a:rPr>
                <a:t>Network Operations</a:t>
              </a:r>
            </a:p>
            <a:p>
              <a:r>
                <a:rPr lang="en-US" altLang="x-none" sz="1200" b="1">
                  <a:latin typeface="Arial" charset="0"/>
                </a:rPr>
                <a:t>Center  (NOC)</a:t>
              </a:r>
            </a:p>
          </p:txBody>
        </p:sp>
        <p:sp>
          <p:nvSpPr>
            <p:cNvPr id="32" name="Line 3100"/>
            <p:cNvSpPr>
              <a:spLocks noChangeShapeType="1"/>
            </p:cNvSpPr>
            <p:nvPr/>
          </p:nvSpPr>
          <p:spPr bwMode="auto">
            <a:xfrm flipV="1">
              <a:off x="1349375" y="6221735"/>
              <a:ext cx="709613" cy="3714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Line 3101"/>
            <p:cNvSpPr>
              <a:spLocks noChangeShapeType="1"/>
            </p:cNvSpPr>
            <p:nvPr/>
          </p:nvSpPr>
          <p:spPr bwMode="auto">
            <a:xfrm>
              <a:off x="3602038" y="6593210"/>
              <a:ext cx="0" cy="511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34" name="Line 3102"/>
            <p:cNvSpPr>
              <a:spLocks noChangeShapeType="1"/>
            </p:cNvSpPr>
            <p:nvPr/>
          </p:nvSpPr>
          <p:spPr bwMode="auto">
            <a:xfrm>
              <a:off x="4765675" y="6132835"/>
              <a:ext cx="709613" cy="511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med" len="sm"/>
              <a:tailEnd type="non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en-US"/>
            </a:p>
          </p:txBody>
        </p:sp>
        <p:grpSp>
          <p:nvGrpSpPr>
            <p:cNvPr id="35" name="Group 3103"/>
            <p:cNvGrpSpPr>
              <a:grpSpLocks/>
            </p:cNvGrpSpPr>
            <p:nvPr/>
          </p:nvGrpSpPr>
          <p:grpSpPr bwMode="auto">
            <a:xfrm>
              <a:off x="4557713" y="5281935"/>
              <a:ext cx="460375" cy="231775"/>
              <a:chOff x="2832" y="2209"/>
              <a:chExt cx="388" cy="239"/>
            </a:xfrm>
          </p:grpSpPr>
          <p:sp>
            <p:nvSpPr>
              <p:cNvPr id="36" name="Oval 3104"/>
              <p:cNvSpPr>
                <a:spLocks noChangeArrowheads="1"/>
              </p:cNvSpPr>
              <p:nvPr/>
            </p:nvSpPr>
            <p:spPr bwMode="auto">
              <a:xfrm>
                <a:off x="2833" y="2321"/>
                <a:ext cx="387" cy="127"/>
              </a:xfrm>
              <a:prstGeom prst="ellipse">
                <a:avLst/>
              </a:prstGeom>
              <a:solidFill>
                <a:srgbClr val="0078AA"/>
              </a:solidFill>
              <a:ln w="3175">
                <a:solidFill>
                  <a:srgbClr val="AAE6FF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endParaRPr lang="el-GR" altLang="x-none"/>
              </a:p>
            </p:txBody>
          </p:sp>
          <p:sp>
            <p:nvSpPr>
              <p:cNvPr id="37" name="Rectangle 3105"/>
              <p:cNvSpPr>
                <a:spLocks noChangeArrowheads="1"/>
              </p:cNvSpPr>
              <p:nvPr/>
            </p:nvSpPr>
            <p:spPr bwMode="auto">
              <a:xfrm>
                <a:off x="2832" y="2289"/>
                <a:ext cx="387" cy="112"/>
              </a:xfrm>
              <a:prstGeom prst="rect">
                <a:avLst/>
              </a:prstGeom>
              <a:solidFill>
                <a:srgbClr val="00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endParaRPr lang="el-GR" altLang="x-none"/>
              </a:p>
            </p:txBody>
          </p:sp>
          <p:sp>
            <p:nvSpPr>
              <p:cNvPr id="38" name="Rectangle 3106"/>
              <p:cNvSpPr>
                <a:spLocks noChangeArrowheads="1"/>
              </p:cNvSpPr>
              <p:nvPr/>
            </p:nvSpPr>
            <p:spPr bwMode="auto">
              <a:xfrm>
                <a:off x="2832" y="2289"/>
                <a:ext cx="387" cy="112"/>
              </a:xfrm>
              <a:prstGeom prst="rect">
                <a:avLst/>
              </a:prstGeom>
              <a:solidFill>
                <a:srgbClr val="00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endParaRPr lang="el-GR" altLang="x-none"/>
              </a:p>
            </p:txBody>
          </p:sp>
          <p:sp>
            <p:nvSpPr>
              <p:cNvPr id="39" name="Oval 3107"/>
              <p:cNvSpPr>
                <a:spLocks noChangeArrowheads="1"/>
              </p:cNvSpPr>
              <p:nvPr/>
            </p:nvSpPr>
            <p:spPr bwMode="auto">
              <a:xfrm>
                <a:off x="2833" y="2209"/>
                <a:ext cx="387" cy="158"/>
              </a:xfrm>
              <a:prstGeom prst="ellipse">
                <a:avLst/>
              </a:prstGeom>
              <a:solidFill>
                <a:srgbClr val="00B4FF"/>
              </a:solidFill>
              <a:ln w="3175">
                <a:solidFill>
                  <a:srgbClr val="AAE6FF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endParaRPr lang="el-GR" altLang="x-none"/>
              </a:p>
            </p:txBody>
          </p:sp>
          <p:grpSp>
            <p:nvGrpSpPr>
              <p:cNvPr id="40" name="Group 3108"/>
              <p:cNvGrpSpPr>
                <a:grpSpLocks/>
              </p:cNvGrpSpPr>
              <p:nvPr/>
            </p:nvGrpSpPr>
            <p:grpSpPr bwMode="auto">
              <a:xfrm>
                <a:off x="2891" y="2228"/>
                <a:ext cx="269" cy="120"/>
                <a:chOff x="2891" y="2228"/>
                <a:chExt cx="269" cy="120"/>
              </a:xfrm>
            </p:grpSpPr>
            <p:grpSp>
              <p:nvGrpSpPr>
                <p:cNvPr id="43" name="Group 3109"/>
                <p:cNvGrpSpPr>
                  <a:grpSpLocks/>
                </p:cNvGrpSpPr>
                <p:nvPr/>
              </p:nvGrpSpPr>
              <p:grpSpPr bwMode="auto">
                <a:xfrm>
                  <a:off x="2891" y="2228"/>
                  <a:ext cx="266" cy="117"/>
                  <a:chOff x="2891" y="2228"/>
                  <a:chExt cx="266" cy="117"/>
                </a:xfrm>
              </p:grpSpPr>
              <p:sp>
                <p:nvSpPr>
                  <p:cNvPr id="53" name="Freeform 3110"/>
                  <p:cNvSpPr>
                    <a:spLocks/>
                  </p:cNvSpPr>
                  <p:nvPr/>
                </p:nvSpPr>
                <p:spPr bwMode="auto">
                  <a:xfrm>
                    <a:off x="3030" y="2230"/>
                    <a:ext cx="127" cy="51"/>
                  </a:xfrm>
                  <a:custGeom>
                    <a:avLst/>
                    <a:gdLst>
                      <a:gd name="T0" fmla="*/ 0 w 127"/>
                      <a:gd name="T1" fmla="*/ 40 h 51"/>
                      <a:gd name="T2" fmla="*/ 28 w 127"/>
                      <a:gd name="T3" fmla="*/ 51 h 51"/>
                      <a:gd name="T4" fmla="*/ 97 w 127"/>
                      <a:gd name="T5" fmla="*/ 17 h 51"/>
                      <a:gd name="T6" fmla="*/ 127 w 127"/>
                      <a:gd name="T7" fmla="*/ 28 h 51"/>
                      <a:gd name="T8" fmla="*/ 111 w 127"/>
                      <a:gd name="T9" fmla="*/ 0 h 51"/>
                      <a:gd name="T10" fmla="*/ 31 w 127"/>
                      <a:gd name="T11" fmla="*/ 0 h 51"/>
                      <a:gd name="T12" fmla="*/ 64 w 127"/>
                      <a:gd name="T13" fmla="*/ 9 h 51"/>
                      <a:gd name="T14" fmla="*/ 0 w 127"/>
                      <a:gd name="T15" fmla="*/ 40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1"/>
                      <a:gd name="T26" fmla="*/ 127 w 127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1">
                        <a:moveTo>
                          <a:pt x="0" y="40"/>
                        </a:moveTo>
                        <a:lnTo>
                          <a:pt x="28" y="51"/>
                        </a:lnTo>
                        <a:lnTo>
                          <a:pt x="97" y="17"/>
                        </a:lnTo>
                        <a:lnTo>
                          <a:pt x="127" y="28"/>
                        </a:lnTo>
                        <a:lnTo>
                          <a:pt x="111" y="0"/>
                        </a:lnTo>
                        <a:lnTo>
                          <a:pt x="31" y="0"/>
                        </a:lnTo>
                        <a:lnTo>
                          <a:pt x="64" y="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4" name="Freeform 3111"/>
                  <p:cNvSpPr>
                    <a:spLocks/>
                  </p:cNvSpPr>
                  <p:nvPr/>
                </p:nvSpPr>
                <p:spPr bwMode="auto">
                  <a:xfrm>
                    <a:off x="3030" y="2230"/>
                    <a:ext cx="127" cy="51"/>
                  </a:xfrm>
                  <a:custGeom>
                    <a:avLst/>
                    <a:gdLst>
                      <a:gd name="T0" fmla="*/ 0 w 127"/>
                      <a:gd name="T1" fmla="*/ 40 h 51"/>
                      <a:gd name="T2" fmla="*/ 28 w 127"/>
                      <a:gd name="T3" fmla="*/ 51 h 51"/>
                      <a:gd name="T4" fmla="*/ 97 w 127"/>
                      <a:gd name="T5" fmla="*/ 17 h 51"/>
                      <a:gd name="T6" fmla="*/ 127 w 127"/>
                      <a:gd name="T7" fmla="*/ 28 h 51"/>
                      <a:gd name="T8" fmla="*/ 111 w 127"/>
                      <a:gd name="T9" fmla="*/ 0 h 51"/>
                      <a:gd name="T10" fmla="*/ 31 w 127"/>
                      <a:gd name="T11" fmla="*/ 0 h 51"/>
                      <a:gd name="T12" fmla="*/ 64 w 127"/>
                      <a:gd name="T13" fmla="*/ 9 h 51"/>
                      <a:gd name="T14" fmla="*/ 0 w 127"/>
                      <a:gd name="T15" fmla="*/ 40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1"/>
                      <a:gd name="T26" fmla="*/ 127 w 127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1">
                        <a:moveTo>
                          <a:pt x="0" y="40"/>
                        </a:moveTo>
                        <a:lnTo>
                          <a:pt x="28" y="51"/>
                        </a:lnTo>
                        <a:lnTo>
                          <a:pt x="97" y="17"/>
                        </a:lnTo>
                        <a:lnTo>
                          <a:pt x="127" y="28"/>
                        </a:lnTo>
                        <a:lnTo>
                          <a:pt x="111" y="0"/>
                        </a:lnTo>
                        <a:lnTo>
                          <a:pt x="31" y="0"/>
                        </a:lnTo>
                        <a:lnTo>
                          <a:pt x="64" y="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5" name="Freeform 3112"/>
                  <p:cNvSpPr>
                    <a:spLocks/>
                  </p:cNvSpPr>
                  <p:nvPr/>
                </p:nvSpPr>
                <p:spPr bwMode="auto">
                  <a:xfrm>
                    <a:off x="2891" y="2289"/>
                    <a:ext cx="127" cy="54"/>
                  </a:xfrm>
                  <a:custGeom>
                    <a:avLst/>
                    <a:gdLst>
                      <a:gd name="T0" fmla="*/ 127 w 127"/>
                      <a:gd name="T1" fmla="*/ 12 h 54"/>
                      <a:gd name="T2" fmla="*/ 99 w 127"/>
                      <a:gd name="T3" fmla="*/ 0 h 54"/>
                      <a:gd name="T4" fmla="*/ 33 w 127"/>
                      <a:gd name="T5" fmla="*/ 34 h 54"/>
                      <a:gd name="T6" fmla="*/ 0 w 127"/>
                      <a:gd name="T7" fmla="*/ 23 h 54"/>
                      <a:gd name="T8" fmla="*/ 16 w 127"/>
                      <a:gd name="T9" fmla="*/ 54 h 54"/>
                      <a:gd name="T10" fmla="*/ 99 w 127"/>
                      <a:gd name="T11" fmla="*/ 54 h 54"/>
                      <a:gd name="T12" fmla="*/ 64 w 127"/>
                      <a:gd name="T13" fmla="*/ 42 h 54"/>
                      <a:gd name="T14" fmla="*/ 127 w 127"/>
                      <a:gd name="T15" fmla="*/ 12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4"/>
                      <a:gd name="T26" fmla="*/ 127 w 127"/>
                      <a:gd name="T27" fmla="*/ 54 h 54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4">
                        <a:moveTo>
                          <a:pt x="127" y="12"/>
                        </a:moveTo>
                        <a:lnTo>
                          <a:pt x="99" y="0"/>
                        </a:lnTo>
                        <a:lnTo>
                          <a:pt x="33" y="34"/>
                        </a:lnTo>
                        <a:lnTo>
                          <a:pt x="0" y="23"/>
                        </a:lnTo>
                        <a:lnTo>
                          <a:pt x="16" y="54"/>
                        </a:lnTo>
                        <a:lnTo>
                          <a:pt x="99" y="54"/>
                        </a:lnTo>
                        <a:lnTo>
                          <a:pt x="64" y="42"/>
                        </a:lnTo>
                        <a:lnTo>
                          <a:pt x="127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6" name="Freeform 3113"/>
                  <p:cNvSpPr>
                    <a:spLocks/>
                  </p:cNvSpPr>
                  <p:nvPr/>
                </p:nvSpPr>
                <p:spPr bwMode="auto">
                  <a:xfrm>
                    <a:off x="2891" y="2289"/>
                    <a:ext cx="127" cy="54"/>
                  </a:xfrm>
                  <a:custGeom>
                    <a:avLst/>
                    <a:gdLst>
                      <a:gd name="T0" fmla="*/ 127 w 127"/>
                      <a:gd name="T1" fmla="*/ 12 h 54"/>
                      <a:gd name="T2" fmla="*/ 99 w 127"/>
                      <a:gd name="T3" fmla="*/ 0 h 54"/>
                      <a:gd name="T4" fmla="*/ 33 w 127"/>
                      <a:gd name="T5" fmla="*/ 34 h 54"/>
                      <a:gd name="T6" fmla="*/ 0 w 127"/>
                      <a:gd name="T7" fmla="*/ 23 h 54"/>
                      <a:gd name="T8" fmla="*/ 16 w 127"/>
                      <a:gd name="T9" fmla="*/ 54 h 54"/>
                      <a:gd name="T10" fmla="*/ 99 w 127"/>
                      <a:gd name="T11" fmla="*/ 54 h 54"/>
                      <a:gd name="T12" fmla="*/ 64 w 127"/>
                      <a:gd name="T13" fmla="*/ 42 h 54"/>
                      <a:gd name="T14" fmla="*/ 127 w 127"/>
                      <a:gd name="T15" fmla="*/ 12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4"/>
                      <a:gd name="T26" fmla="*/ 127 w 127"/>
                      <a:gd name="T27" fmla="*/ 54 h 54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4">
                        <a:moveTo>
                          <a:pt x="127" y="12"/>
                        </a:moveTo>
                        <a:lnTo>
                          <a:pt x="99" y="0"/>
                        </a:lnTo>
                        <a:lnTo>
                          <a:pt x="33" y="34"/>
                        </a:lnTo>
                        <a:lnTo>
                          <a:pt x="0" y="23"/>
                        </a:lnTo>
                        <a:lnTo>
                          <a:pt x="16" y="54"/>
                        </a:lnTo>
                        <a:lnTo>
                          <a:pt x="99" y="54"/>
                        </a:lnTo>
                        <a:lnTo>
                          <a:pt x="64" y="42"/>
                        </a:lnTo>
                        <a:lnTo>
                          <a:pt x="127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7" name="Freeform 3114"/>
                  <p:cNvSpPr>
                    <a:spLocks/>
                  </p:cNvSpPr>
                  <p:nvPr/>
                </p:nvSpPr>
                <p:spPr bwMode="auto">
                  <a:xfrm>
                    <a:off x="2898" y="2228"/>
                    <a:ext cx="127" cy="50"/>
                  </a:xfrm>
                  <a:custGeom>
                    <a:avLst/>
                    <a:gdLst>
                      <a:gd name="T0" fmla="*/ 0 w 127"/>
                      <a:gd name="T1" fmla="*/ 11 h 50"/>
                      <a:gd name="T2" fmla="*/ 28 w 127"/>
                      <a:gd name="T3" fmla="*/ 0 h 50"/>
                      <a:gd name="T4" fmla="*/ 97 w 127"/>
                      <a:gd name="T5" fmla="*/ 30 h 50"/>
                      <a:gd name="T6" fmla="*/ 127 w 127"/>
                      <a:gd name="T7" fmla="*/ 22 h 50"/>
                      <a:gd name="T8" fmla="*/ 111 w 127"/>
                      <a:gd name="T9" fmla="*/ 50 h 50"/>
                      <a:gd name="T10" fmla="*/ 31 w 127"/>
                      <a:gd name="T11" fmla="*/ 50 h 50"/>
                      <a:gd name="T12" fmla="*/ 64 w 127"/>
                      <a:gd name="T13" fmla="*/ 42 h 50"/>
                      <a:gd name="T14" fmla="*/ 0 w 127"/>
                      <a:gd name="T15" fmla="*/ 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0"/>
                      <a:gd name="T26" fmla="*/ 127 w 127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0">
                        <a:moveTo>
                          <a:pt x="0" y="11"/>
                        </a:moveTo>
                        <a:lnTo>
                          <a:pt x="28" y="0"/>
                        </a:lnTo>
                        <a:lnTo>
                          <a:pt x="97" y="30"/>
                        </a:lnTo>
                        <a:lnTo>
                          <a:pt x="127" y="22"/>
                        </a:lnTo>
                        <a:lnTo>
                          <a:pt x="111" y="50"/>
                        </a:lnTo>
                        <a:lnTo>
                          <a:pt x="31" y="50"/>
                        </a:lnTo>
                        <a:lnTo>
                          <a:pt x="64" y="42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8" name="Freeform 3115"/>
                  <p:cNvSpPr>
                    <a:spLocks/>
                  </p:cNvSpPr>
                  <p:nvPr/>
                </p:nvSpPr>
                <p:spPr bwMode="auto">
                  <a:xfrm>
                    <a:off x="2898" y="2228"/>
                    <a:ext cx="127" cy="50"/>
                  </a:xfrm>
                  <a:custGeom>
                    <a:avLst/>
                    <a:gdLst>
                      <a:gd name="T0" fmla="*/ 0 w 127"/>
                      <a:gd name="T1" fmla="*/ 11 h 50"/>
                      <a:gd name="T2" fmla="*/ 28 w 127"/>
                      <a:gd name="T3" fmla="*/ 0 h 50"/>
                      <a:gd name="T4" fmla="*/ 97 w 127"/>
                      <a:gd name="T5" fmla="*/ 30 h 50"/>
                      <a:gd name="T6" fmla="*/ 127 w 127"/>
                      <a:gd name="T7" fmla="*/ 22 h 50"/>
                      <a:gd name="T8" fmla="*/ 111 w 127"/>
                      <a:gd name="T9" fmla="*/ 50 h 50"/>
                      <a:gd name="T10" fmla="*/ 31 w 127"/>
                      <a:gd name="T11" fmla="*/ 50 h 50"/>
                      <a:gd name="T12" fmla="*/ 64 w 127"/>
                      <a:gd name="T13" fmla="*/ 42 h 50"/>
                      <a:gd name="T14" fmla="*/ 0 w 127"/>
                      <a:gd name="T15" fmla="*/ 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0"/>
                      <a:gd name="T26" fmla="*/ 127 w 127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0">
                        <a:moveTo>
                          <a:pt x="0" y="11"/>
                        </a:moveTo>
                        <a:lnTo>
                          <a:pt x="28" y="0"/>
                        </a:lnTo>
                        <a:lnTo>
                          <a:pt x="97" y="30"/>
                        </a:lnTo>
                        <a:lnTo>
                          <a:pt x="127" y="22"/>
                        </a:lnTo>
                        <a:lnTo>
                          <a:pt x="111" y="50"/>
                        </a:lnTo>
                        <a:lnTo>
                          <a:pt x="31" y="50"/>
                        </a:lnTo>
                        <a:lnTo>
                          <a:pt x="64" y="42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9" name="Freeform 3116"/>
                  <p:cNvSpPr>
                    <a:spLocks/>
                  </p:cNvSpPr>
                  <p:nvPr/>
                </p:nvSpPr>
                <p:spPr bwMode="auto">
                  <a:xfrm>
                    <a:off x="3025" y="2295"/>
                    <a:ext cx="128" cy="50"/>
                  </a:xfrm>
                  <a:custGeom>
                    <a:avLst/>
                    <a:gdLst>
                      <a:gd name="T0" fmla="*/ 128 w 128"/>
                      <a:gd name="T1" fmla="*/ 39 h 50"/>
                      <a:gd name="T2" fmla="*/ 99 w 128"/>
                      <a:gd name="T3" fmla="*/ 50 h 50"/>
                      <a:gd name="T4" fmla="*/ 33 w 128"/>
                      <a:gd name="T5" fmla="*/ 17 h 50"/>
                      <a:gd name="T6" fmla="*/ 0 w 128"/>
                      <a:gd name="T7" fmla="*/ 28 h 50"/>
                      <a:gd name="T8" fmla="*/ 17 w 128"/>
                      <a:gd name="T9" fmla="*/ 0 h 50"/>
                      <a:gd name="T10" fmla="*/ 99 w 128"/>
                      <a:gd name="T11" fmla="*/ 0 h 50"/>
                      <a:gd name="T12" fmla="*/ 64 w 128"/>
                      <a:gd name="T13" fmla="*/ 8 h 50"/>
                      <a:gd name="T14" fmla="*/ 128 w 128"/>
                      <a:gd name="T15" fmla="*/ 39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0"/>
                      <a:gd name="T26" fmla="*/ 128 w 128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0">
                        <a:moveTo>
                          <a:pt x="128" y="39"/>
                        </a:moveTo>
                        <a:lnTo>
                          <a:pt x="99" y="50"/>
                        </a:lnTo>
                        <a:lnTo>
                          <a:pt x="33" y="17"/>
                        </a:lnTo>
                        <a:lnTo>
                          <a:pt x="0" y="28"/>
                        </a:lnTo>
                        <a:lnTo>
                          <a:pt x="17" y="0"/>
                        </a:lnTo>
                        <a:lnTo>
                          <a:pt x="99" y="0"/>
                        </a:lnTo>
                        <a:lnTo>
                          <a:pt x="64" y="8"/>
                        </a:lnTo>
                        <a:lnTo>
                          <a:pt x="128" y="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0" name="Freeform 3117"/>
                  <p:cNvSpPr>
                    <a:spLocks/>
                  </p:cNvSpPr>
                  <p:nvPr/>
                </p:nvSpPr>
                <p:spPr bwMode="auto">
                  <a:xfrm>
                    <a:off x="3025" y="2295"/>
                    <a:ext cx="128" cy="50"/>
                  </a:xfrm>
                  <a:custGeom>
                    <a:avLst/>
                    <a:gdLst>
                      <a:gd name="T0" fmla="*/ 128 w 128"/>
                      <a:gd name="T1" fmla="*/ 39 h 50"/>
                      <a:gd name="T2" fmla="*/ 99 w 128"/>
                      <a:gd name="T3" fmla="*/ 50 h 50"/>
                      <a:gd name="T4" fmla="*/ 33 w 128"/>
                      <a:gd name="T5" fmla="*/ 17 h 50"/>
                      <a:gd name="T6" fmla="*/ 0 w 128"/>
                      <a:gd name="T7" fmla="*/ 28 h 50"/>
                      <a:gd name="T8" fmla="*/ 17 w 128"/>
                      <a:gd name="T9" fmla="*/ 0 h 50"/>
                      <a:gd name="T10" fmla="*/ 99 w 128"/>
                      <a:gd name="T11" fmla="*/ 0 h 50"/>
                      <a:gd name="T12" fmla="*/ 64 w 128"/>
                      <a:gd name="T13" fmla="*/ 8 h 50"/>
                      <a:gd name="T14" fmla="*/ 128 w 128"/>
                      <a:gd name="T15" fmla="*/ 39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0"/>
                      <a:gd name="T26" fmla="*/ 128 w 128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0">
                        <a:moveTo>
                          <a:pt x="128" y="39"/>
                        </a:moveTo>
                        <a:lnTo>
                          <a:pt x="99" y="50"/>
                        </a:lnTo>
                        <a:lnTo>
                          <a:pt x="33" y="17"/>
                        </a:lnTo>
                        <a:lnTo>
                          <a:pt x="0" y="28"/>
                        </a:lnTo>
                        <a:lnTo>
                          <a:pt x="17" y="0"/>
                        </a:lnTo>
                        <a:lnTo>
                          <a:pt x="99" y="0"/>
                        </a:lnTo>
                        <a:lnTo>
                          <a:pt x="64" y="8"/>
                        </a:lnTo>
                        <a:lnTo>
                          <a:pt x="128" y="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" name="Group 3118"/>
                <p:cNvGrpSpPr>
                  <a:grpSpLocks/>
                </p:cNvGrpSpPr>
                <p:nvPr/>
              </p:nvGrpSpPr>
              <p:grpSpPr bwMode="auto">
                <a:xfrm>
                  <a:off x="2893" y="2230"/>
                  <a:ext cx="267" cy="118"/>
                  <a:chOff x="2893" y="2230"/>
                  <a:chExt cx="267" cy="118"/>
                </a:xfrm>
              </p:grpSpPr>
              <p:sp>
                <p:nvSpPr>
                  <p:cNvPr id="45" name="Freeform 3119"/>
                  <p:cNvSpPr>
                    <a:spLocks/>
                  </p:cNvSpPr>
                  <p:nvPr/>
                </p:nvSpPr>
                <p:spPr bwMode="auto">
                  <a:xfrm>
                    <a:off x="3032" y="2233"/>
                    <a:ext cx="128" cy="51"/>
                  </a:xfrm>
                  <a:custGeom>
                    <a:avLst/>
                    <a:gdLst>
                      <a:gd name="T0" fmla="*/ 0 w 128"/>
                      <a:gd name="T1" fmla="*/ 39 h 51"/>
                      <a:gd name="T2" fmla="*/ 29 w 128"/>
                      <a:gd name="T3" fmla="*/ 51 h 51"/>
                      <a:gd name="T4" fmla="*/ 97 w 128"/>
                      <a:gd name="T5" fmla="*/ 17 h 51"/>
                      <a:gd name="T6" fmla="*/ 128 w 128"/>
                      <a:gd name="T7" fmla="*/ 28 h 51"/>
                      <a:gd name="T8" fmla="*/ 111 w 128"/>
                      <a:gd name="T9" fmla="*/ 0 h 51"/>
                      <a:gd name="T10" fmla="*/ 31 w 128"/>
                      <a:gd name="T11" fmla="*/ 0 h 51"/>
                      <a:gd name="T12" fmla="*/ 64 w 128"/>
                      <a:gd name="T13" fmla="*/ 9 h 51"/>
                      <a:gd name="T14" fmla="*/ 0 w 128"/>
                      <a:gd name="T15" fmla="*/ 39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1"/>
                      <a:gd name="T26" fmla="*/ 128 w 128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1">
                        <a:moveTo>
                          <a:pt x="0" y="39"/>
                        </a:moveTo>
                        <a:lnTo>
                          <a:pt x="29" y="51"/>
                        </a:lnTo>
                        <a:lnTo>
                          <a:pt x="97" y="17"/>
                        </a:lnTo>
                        <a:lnTo>
                          <a:pt x="128" y="28"/>
                        </a:lnTo>
                        <a:lnTo>
                          <a:pt x="111" y="0"/>
                        </a:lnTo>
                        <a:lnTo>
                          <a:pt x="31" y="0"/>
                        </a:lnTo>
                        <a:lnTo>
                          <a:pt x="64" y="9"/>
                        </a:lnTo>
                        <a:lnTo>
                          <a:pt x="0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6" name="Freeform 3120"/>
                  <p:cNvSpPr>
                    <a:spLocks/>
                  </p:cNvSpPr>
                  <p:nvPr/>
                </p:nvSpPr>
                <p:spPr bwMode="auto">
                  <a:xfrm>
                    <a:off x="3032" y="2233"/>
                    <a:ext cx="128" cy="51"/>
                  </a:xfrm>
                  <a:custGeom>
                    <a:avLst/>
                    <a:gdLst>
                      <a:gd name="T0" fmla="*/ 0 w 128"/>
                      <a:gd name="T1" fmla="*/ 39 h 51"/>
                      <a:gd name="T2" fmla="*/ 29 w 128"/>
                      <a:gd name="T3" fmla="*/ 51 h 51"/>
                      <a:gd name="T4" fmla="*/ 97 w 128"/>
                      <a:gd name="T5" fmla="*/ 17 h 51"/>
                      <a:gd name="T6" fmla="*/ 128 w 128"/>
                      <a:gd name="T7" fmla="*/ 28 h 51"/>
                      <a:gd name="T8" fmla="*/ 111 w 128"/>
                      <a:gd name="T9" fmla="*/ 0 h 51"/>
                      <a:gd name="T10" fmla="*/ 31 w 128"/>
                      <a:gd name="T11" fmla="*/ 0 h 51"/>
                      <a:gd name="T12" fmla="*/ 64 w 128"/>
                      <a:gd name="T13" fmla="*/ 9 h 51"/>
                      <a:gd name="T14" fmla="*/ 0 w 128"/>
                      <a:gd name="T15" fmla="*/ 39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1"/>
                      <a:gd name="T26" fmla="*/ 128 w 128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1">
                        <a:moveTo>
                          <a:pt x="0" y="39"/>
                        </a:moveTo>
                        <a:lnTo>
                          <a:pt x="29" y="51"/>
                        </a:lnTo>
                        <a:lnTo>
                          <a:pt x="97" y="17"/>
                        </a:lnTo>
                        <a:lnTo>
                          <a:pt x="128" y="28"/>
                        </a:lnTo>
                        <a:lnTo>
                          <a:pt x="111" y="0"/>
                        </a:lnTo>
                        <a:lnTo>
                          <a:pt x="31" y="0"/>
                        </a:lnTo>
                        <a:lnTo>
                          <a:pt x="64" y="9"/>
                        </a:lnTo>
                        <a:lnTo>
                          <a:pt x="0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7" name="Freeform 3121"/>
                  <p:cNvSpPr>
                    <a:spLocks/>
                  </p:cNvSpPr>
                  <p:nvPr/>
                </p:nvSpPr>
                <p:spPr bwMode="auto">
                  <a:xfrm>
                    <a:off x="2893" y="2292"/>
                    <a:ext cx="128" cy="53"/>
                  </a:xfrm>
                  <a:custGeom>
                    <a:avLst/>
                    <a:gdLst>
                      <a:gd name="T0" fmla="*/ 128 w 128"/>
                      <a:gd name="T1" fmla="*/ 11 h 53"/>
                      <a:gd name="T2" fmla="*/ 99 w 128"/>
                      <a:gd name="T3" fmla="*/ 0 h 53"/>
                      <a:gd name="T4" fmla="*/ 33 w 128"/>
                      <a:gd name="T5" fmla="*/ 34 h 53"/>
                      <a:gd name="T6" fmla="*/ 0 w 128"/>
                      <a:gd name="T7" fmla="*/ 23 h 53"/>
                      <a:gd name="T8" fmla="*/ 17 w 128"/>
                      <a:gd name="T9" fmla="*/ 53 h 53"/>
                      <a:gd name="T10" fmla="*/ 99 w 128"/>
                      <a:gd name="T11" fmla="*/ 53 h 53"/>
                      <a:gd name="T12" fmla="*/ 64 w 128"/>
                      <a:gd name="T13" fmla="*/ 42 h 53"/>
                      <a:gd name="T14" fmla="*/ 128 w 128"/>
                      <a:gd name="T15" fmla="*/ 11 h 5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3"/>
                      <a:gd name="T26" fmla="*/ 128 w 128"/>
                      <a:gd name="T27" fmla="*/ 53 h 53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3">
                        <a:moveTo>
                          <a:pt x="128" y="11"/>
                        </a:moveTo>
                        <a:lnTo>
                          <a:pt x="99" y="0"/>
                        </a:lnTo>
                        <a:lnTo>
                          <a:pt x="33" y="34"/>
                        </a:lnTo>
                        <a:lnTo>
                          <a:pt x="0" y="23"/>
                        </a:lnTo>
                        <a:lnTo>
                          <a:pt x="17" y="53"/>
                        </a:lnTo>
                        <a:lnTo>
                          <a:pt x="99" y="53"/>
                        </a:lnTo>
                        <a:lnTo>
                          <a:pt x="64" y="42"/>
                        </a:lnTo>
                        <a:lnTo>
                          <a:pt x="128" y="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8" name="Freeform 3122"/>
                  <p:cNvSpPr>
                    <a:spLocks/>
                  </p:cNvSpPr>
                  <p:nvPr/>
                </p:nvSpPr>
                <p:spPr bwMode="auto">
                  <a:xfrm>
                    <a:off x="2893" y="2292"/>
                    <a:ext cx="128" cy="53"/>
                  </a:xfrm>
                  <a:custGeom>
                    <a:avLst/>
                    <a:gdLst>
                      <a:gd name="T0" fmla="*/ 128 w 128"/>
                      <a:gd name="T1" fmla="*/ 11 h 53"/>
                      <a:gd name="T2" fmla="*/ 99 w 128"/>
                      <a:gd name="T3" fmla="*/ 0 h 53"/>
                      <a:gd name="T4" fmla="*/ 33 w 128"/>
                      <a:gd name="T5" fmla="*/ 34 h 53"/>
                      <a:gd name="T6" fmla="*/ 0 w 128"/>
                      <a:gd name="T7" fmla="*/ 23 h 53"/>
                      <a:gd name="T8" fmla="*/ 17 w 128"/>
                      <a:gd name="T9" fmla="*/ 53 h 53"/>
                      <a:gd name="T10" fmla="*/ 99 w 128"/>
                      <a:gd name="T11" fmla="*/ 53 h 53"/>
                      <a:gd name="T12" fmla="*/ 64 w 128"/>
                      <a:gd name="T13" fmla="*/ 42 h 53"/>
                      <a:gd name="T14" fmla="*/ 128 w 128"/>
                      <a:gd name="T15" fmla="*/ 11 h 5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3"/>
                      <a:gd name="T26" fmla="*/ 128 w 128"/>
                      <a:gd name="T27" fmla="*/ 53 h 53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3">
                        <a:moveTo>
                          <a:pt x="128" y="11"/>
                        </a:moveTo>
                        <a:lnTo>
                          <a:pt x="99" y="0"/>
                        </a:lnTo>
                        <a:lnTo>
                          <a:pt x="33" y="34"/>
                        </a:lnTo>
                        <a:lnTo>
                          <a:pt x="0" y="23"/>
                        </a:lnTo>
                        <a:lnTo>
                          <a:pt x="17" y="53"/>
                        </a:lnTo>
                        <a:lnTo>
                          <a:pt x="99" y="53"/>
                        </a:lnTo>
                        <a:lnTo>
                          <a:pt x="64" y="42"/>
                        </a:lnTo>
                        <a:lnTo>
                          <a:pt x="128" y="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9" name="Freeform 3123"/>
                  <p:cNvSpPr>
                    <a:spLocks/>
                  </p:cNvSpPr>
                  <p:nvPr/>
                </p:nvSpPr>
                <p:spPr bwMode="auto">
                  <a:xfrm>
                    <a:off x="2900" y="2230"/>
                    <a:ext cx="128" cy="51"/>
                  </a:xfrm>
                  <a:custGeom>
                    <a:avLst/>
                    <a:gdLst>
                      <a:gd name="T0" fmla="*/ 0 w 128"/>
                      <a:gd name="T1" fmla="*/ 12 h 51"/>
                      <a:gd name="T2" fmla="*/ 29 w 128"/>
                      <a:gd name="T3" fmla="*/ 0 h 51"/>
                      <a:gd name="T4" fmla="*/ 97 w 128"/>
                      <a:gd name="T5" fmla="*/ 31 h 51"/>
                      <a:gd name="T6" fmla="*/ 128 w 128"/>
                      <a:gd name="T7" fmla="*/ 23 h 51"/>
                      <a:gd name="T8" fmla="*/ 111 w 128"/>
                      <a:gd name="T9" fmla="*/ 51 h 51"/>
                      <a:gd name="T10" fmla="*/ 31 w 128"/>
                      <a:gd name="T11" fmla="*/ 51 h 51"/>
                      <a:gd name="T12" fmla="*/ 64 w 128"/>
                      <a:gd name="T13" fmla="*/ 42 h 51"/>
                      <a:gd name="T14" fmla="*/ 0 w 128"/>
                      <a:gd name="T15" fmla="*/ 12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1"/>
                      <a:gd name="T26" fmla="*/ 128 w 128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1">
                        <a:moveTo>
                          <a:pt x="0" y="12"/>
                        </a:moveTo>
                        <a:lnTo>
                          <a:pt x="29" y="0"/>
                        </a:lnTo>
                        <a:lnTo>
                          <a:pt x="97" y="31"/>
                        </a:lnTo>
                        <a:lnTo>
                          <a:pt x="128" y="23"/>
                        </a:lnTo>
                        <a:lnTo>
                          <a:pt x="111" y="51"/>
                        </a:lnTo>
                        <a:lnTo>
                          <a:pt x="31" y="51"/>
                        </a:lnTo>
                        <a:lnTo>
                          <a:pt x="64" y="4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0" name="Freeform 3124"/>
                  <p:cNvSpPr>
                    <a:spLocks/>
                  </p:cNvSpPr>
                  <p:nvPr/>
                </p:nvSpPr>
                <p:spPr bwMode="auto">
                  <a:xfrm>
                    <a:off x="2900" y="2230"/>
                    <a:ext cx="128" cy="51"/>
                  </a:xfrm>
                  <a:custGeom>
                    <a:avLst/>
                    <a:gdLst>
                      <a:gd name="T0" fmla="*/ 0 w 128"/>
                      <a:gd name="T1" fmla="*/ 12 h 51"/>
                      <a:gd name="T2" fmla="*/ 29 w 128"/>
                      <a:gd name="T3" fmla="*/ 0 h 51"/>
                      <a:gd name="T4" fmla="*/ 97 w 128"/>
                      <a:gd name="T5" fmla="*/ 31 h 51"/>
                      <a:gd name="T6" fmla="*/ 128 w 128"/>
                      <a:gd name="T7" fmla="*/ 23 h 51"/>
                      <a:gd name="T8" fmla="*/ 111 w 128"/>
                      <a:gd name="T9" fmla="*/ 51 h 51"/>
                      <a:gd name="T10" fmla="*/ 31 w 128"/>
                      <a:gd name="T11" fmla="*/ 51 h 51"/>
                      <a:gd name="T12" fmla="*/ 64 w 128"/>
                      <a:gd name="T13" fmla="*/ 42 h 51"/>
                      <a:gd name="T14" fmla="*/ 0 w 128"/>
                      <a:gd name="T15" fmla="*/ 12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1"/>
                      <a:gd name="T26" fmla="*/ 128 w 128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1">
                        <a:moveTo>
                          <a:pt x="0" y="12"/>
                        </a:moveTo>
                        <a:lnTo>
                          <a:pt x="29" y="0"/>
                        </a:lnTo>
                        <a:lnTo>
                          <a:pt x="97" y="31"/>
                        </a:lnTo>
                        <a:lnTo>
                          <a:pt x="128" y="23"/>
                        </a:lnTo>
                        <a:lnTo>
                          <a:pt x="111" y="51"/>
                        </a:lnTo>
                        <a:lnTo>
                          <a:pt x="31" y="51"/>
                        </a:lnTo>
                        <a:lnTo>
                          <a:pt x="64" y="4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1" name="Freeform 3125"/>
                  <p:cNvSpPr>
                    <a:spLocks/>
                  </p:cNvSpPr>
                  <p:nvPr/>
                </p:nvSpPr>
                <p:spPr bwMode="auto">
                  <a:xfrm>
                    <a:off x="3028" y="2298"/>
                    <a:ext cx="127" cy="50"/>
                  </a:xfrm>
                  <a:custGeom>
                    <a:avLst/>
                    <a:gdLst>
                      <a:gd name="T0" fmla="*/ 127 w 127"/>
                      <a:gd name="T1" fmla="*/ 39 h 50"/>
                      <a:gd name="T2" fmla="*/ 99 w 127"/>
                      <a:gd name="T3" fmla="*/ 50 h 50"/>
                      <a:gd name="T4" fmla="*/ 33 w 127"/>
                      <a:gd name="T5" fmla="*/ 17 h 50"/>
                      <a:gd name="T6" fmla="*/ 0 w 127"/>
                      <a:gd name="T7" fmla="*/ 28 h 50"/>
                      <a:gd name="T8" fmla="*/ 16 w 127"/>
                      <a:gd name="T9" fmla="*/ 0 h 50"/>
                      <a:gd name="T10" fmla="*/ 99 w 127"/>
                      <a:gd name="T11" fmla="*/ 0 h 50"/>
                      <a:gd name="T12" fmla="*/ 63 w 127"/>
                      <a:gd name="T13" fmla="*/ 8 h 50"/>
                      <a:gd name="T14" fmla="*/ 127 w 127"/>
                      <a:gd name="T15" fmla="*/ 39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0"/>
                      <a:gd name="T26" fmla="*/ 127 w 127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0">
                        <a:moveTo>
                          <a:pt x="127" y="39"/>
                        </a:moveTo>
                        <a:lnTo>
                          <a:pt x="99" y="50"/>
                        </a:lnTo>
                        <a:lnTo>
                          <a:pt x="33" y="17"/>
                        </a:lnTo>
                        <a:lnTo>
                          <a:pt x="0" y="28"/>
                        </a:lnTo>
                        <a:lnTo>
                          <a:pt x="16" y="0"/>
                        </a:lnTo>
                        <a:lnTo>
                          <a:pt x="99" y="0"/>
                        </a:lnTo>
                        <a:lnTo>
                          <a:pt x="63" y="8"/>
                        </a:lnTo>
                        <a:lnTo>
                          <a:pt x="127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52" name="Freeform 3126"/>
                  <p:cNvSpPr>
                    <a:spLocks/>
                  </p:cNvSpPr>
                  <p:nvPr/>
                </p:nvSpPr>
                <p:spPr bwMode="auto">
                  <a:xfrm>
                    <a:off x="3028" y="2298"/>
                    <a:ext cx="127" cy="50"/>
                  </a:xfrm>
                  <a:custGeom>
                    <a:avLst/>
                    <a:gdLst>
                      <a:gd name="T0" fmla="*/ 127 w 127"/>
                      <a:gd name="T1" fmla="*/ 39 h 50"/>
                      <a:gd name="T2" fmla="*/ 99 w 127"/>
                      <a:gd name="T3" fmla="*/ 50 h 50"/>
                      <a:gd name="T4" fmla="*/ 33 w 127"/>
                      <a:gd name="T5" fmla="*/ 17 h 50"/>
                      <a:gd name="T6" fmla="*/ 0 w 127"/>
                      <a:gd name="T7" fmla="*/ 28 h 50"/>
                      <a:gd name="T8" fmla="*/ 16 w 127"/>
                      <a:gd name="T9" fmla="*/ 0 h 50"/>
                      <a:gd name="T10" fmla="*/ 99 w 127"/>
                      <a:gd name="T11" fmla="*/ 0 h 50"/>
                      <a:gd name="T12" fmla="*/ 63 w 127"/>
                      <a:gd name="T13" fmla="*/ 8 h 50"/>
                      <a:gd name="T14" fmla="*/ 127 w 127"/>
                      <a:gd name="T15" fmla="*/ 39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0"/>
                      <a:gd name="T26" fmla="*/ 127 w 127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0">
                        <a:moveTo>
                          <a:pt x="127" y="39"/>
                        </a:moveTo>
                        <a:lnTo>
                          <a:pt x="99" y="50"/>
                        </a:lnTo>
                        <a:lnTo>
                          <a:pt x="33" y="17"/>
                        </a:lnTo>
                        <a:lnTo>
                          <a:pt x="0" y="28"/>
                        </a:lnTo>
                        <a:lnTo>
                          <a:pt x="16" y="0"/>
                        </a:lnTo>
                        <a:lnTo>
                          <a:pt x="99" y="0"/>
                        </a:lnTo>
                        <a:lnTo>
                          <a:pt x="63" y="8"/>
                        </a:lnTo>
                        <a:lnTo>
                          <a:pt x="127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41" name="Line 3127"/>
              <p:cNvSpPr>
                <a:spLocks noChangeShapeType="1"/>
              </p:cNvSpPr>
              <p:nvPr/>
            </p:nvSpPr>
            <p:spPr bwMode="auto">
              <a:xfrm>
                <a:off x="2832" y="2287"/>
                <a:ext cx="1" cy="112"/>
              </a:xfrm>
              <a:prstGeom prst="line">
                <a:avLst/>
              </a:prstGeom>
              <a:noFill/>
              <a:ln w="3175">
                <a:solidFill>
                  <a:srgbClr val="AAE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3128"/>
              <p:cNvSpPr>
                <a:spLocks noChangeShapeType="1"/>
              </p:cNvSpPr>
              <p:nvPr/>
            </p:nvSpPr>
            <p:spPr bwMode="auto">
              <a:xfrm>
                <a:off x="3219" y="2287"/>
                <a:ext cx="1" cy="112"/>
              </a:xfrm>
              <a:prstGeom prst="line">
                <a:avLst/>
              </a:prstGeom>
              <a:noFill/>
              <a:ln w="3175">
                <a:solidFill>
                  <a:srgbClr val="AAE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1" name="Group 3129"/>
            <p:cNvGrpSpPr>
              <a:grpSpLocks/>
            </p:cNvGrpSpPr>
            <p:nvPr/>
          </p:nvGrpSpPr>
          <p:grpSpPr bwMode="auto">
            <a:xfrm>
              <a:off x="2193925" y="5345435"/>
              <a:ext cx="460375" cy="231775"/>
              <a:chOff x="2832" y="2209"/>
              <a:chExt cx="388" cy="239"/>
            </a:xfrm>
          </p:grpSpPr>
          <p:sp>
            <p:nvSpPr>
              <p:cNvPr id="62" name="Oval 3130"/>
              <p:cNvSpPr>
                <a:spLocks noChangeArrowheads="1"/>
              </p:cNvSpPr>
              <p:nvPr/>
            </p:nvSpPr>
            <p:spPr bwMode="auto">
              <a:xfrm>
                <a:off x="2833" y="2321"/>
                <a:ext cx="387" cy="127"/>
              </a:xfrm>
              <a:prstGeom prst="ellipse">
                <a:avLst/>
              </a:prstGeom>
              <a:solidFill>
                <a:srgbClr val="0078AA"/>
              </a:solidFill>
              <a:ln w="3175">
                <a:solidFill>
                  <a:srgbClr val="AAE6FF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endParaRPr lang="el-GR" altLang="x-none"/>
              </a:p>
            </p:txBody>
          </p:sp>
          <p:sp>
            <p:nvSpPr>
              <p:cNvPr id="63" name="Rectangle 3131"/>
              <p:cNvSpPr>
                <a:spLocks noChangeArrowheads="1"/>
              </p:cNvSpPr>
              <p:nvPr/>
            </p:nvSpPr>
            <p:spPr bwMode="auto">
              <a:xfrm>
                <a:off x="2832" y="2289"/>
                <a:ext cx="387" cy="112"/>
              </a:xfrm>
              <a:prstGeom prst="rect">
                <a:avLst/>
              </a:prstGeom>
              <a:solidFill>
                <a:srgbClr val="00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endParaRPr lang="el-GR" altLang="x-none"/>
              </a:p>
            </p:txBody>
          </p:sp>
          <p:sp>
            <p:nvSpPr>
              <p:cNvPr id="64" name="Rectangle 3132"/>
              <p:cNvSpPr>
                <a:spLocks noChangeArrowheads="1"/>
              </p:cNvSpPr>
              <p:nvPr/>
            </p:nvSpPr>
            <p:spPr bwMode="auto">
              <a:xfrm>
                <a:off x="2832" y="2289"/>
                <a:ext cx="387" cy="112"/>
              </a:xfrm>
              <a:prstGeom prst="rect">
                <a:avLst/>
              </a:prstGeom>
              <a:solidFill>
                <a:srgbClr val="00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endParaRPr lang="el-GR" altLang="x-none"/>
              </a:p>
            </p:txBody>
          </p:sp>
          <p:sp>
            <p:nvSpPr>
              <p:cNvPr id="65" name="Oval 3133"/>
              <p:cNvSpPr>
                <a:spLocks noChangeArrowheads="1"/>
              </p:cNvSpPr>
              <p:nvPr/>
            </p:nvSpPr>
            <p:spPr bwMode="auto">
              <a:xfrm>
                <a:off x="2833" y="2209"/>
                <a:ext cx="387" cy="158"/>
              </a:xfrm>
              <a:prstGeom prst="ellipse">
                <a:avLst/>
              </a:prstGeom>
              <a:solidFill>
                <a:srgbClr val="00B4FF"/>
              </a:solidFill>
              <a:ln w="3175">
                <a:solidFill>
                  <a:srgbClr val="AAE6FF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endParaRPr lang="el-GR" altLang="x-none"/>
              </a:p>
            </p:txBody>
          </p:sp>
          <p:grpSp>
            <p:nvGrpSpPr>
              <p:cNvPr id="66" name="Group 3134"/>
              <p:cNvGrpSpPr>
                <a:grpSpLocks/>
              </p:cNvGrpSpPr>
              <p:nvPr/>
            </p:nvGrpSpPr>
            <p:grpSpPr bwMode="auto">
              <a:xfrm>
                <a:off x="2891" y="2228"/>
                <a:ext cx="269" cy="120"/>
                <a:chOff x="2891" y="2228"/>
                <a:chExt cx="269" cy="120"/>
              </a:xfrm>
            </p:grpSpPr>
            <p:grpSp>
              <p:nvGrpSpPr>
                <p:cNvPr id="69" name="Group 3135"/>
                <p:cNvGrpSpPr>
                  <a:grpSpLocks/>
                </p:cNvGrpSpPr>
                <p:nvPr/>
              </p:nvGrpSpPr>
              <p:grpSpPr bwMode="auto">
                <a:xfrm>
                  <a:off x="2891" y="2228"/>
                  <a:ext cx="266" cy="117"/>
                  <a:chOff x="2891" y="2228"/>
                  <a:chExt cx="266" cy="117"/>
                </a:xfrm>
              </p:grpSpPr>
              <p:sp>
                <p:nvSpPr>
                  <p:cNvPr id="79" name="Freeform 3136"/>
                  <p:cNvSpPr>
                    <a:spLocks/>
                  </p:cNvSpPr>
                  <p:nvPr/>
                </p:nvSpPr>
                <p:spPr bwMode="auto">
                  <a:xfrm>
                    <a:off x="3030" y="2230"/>
                    <a:ext cx="127" cy="51"/>
                  </a:xfrm>
                  <a:custGeom>
                    <a:avLst/>
                    <a:gdLst>
                      <a:gd name="T0" fmla="*/ 0 w 127"/>
                      <a:gd name="T1" fmla="*/ 40 h 51"/>
                      <a:gd name="T2" fmla="*/ 28 w 127"/>
                      <a:gd name="T3" fmla="*/ 51 h 51"/>
                      <a:gd name="T4" fmla="*/ 97 w 127"/>
                      <a:gd name="T5" fmla="*/ 17 h 51"/>
                      <a:gd name="T6" fmla="*/ 127 w 127"/>
                      <a:gd name="T7" fmla="*/ 28 h 51"/>
                      <a:gd name="T8" fmla="*/ 111 w 127"/>
                      <a:gd name="T9" fmla="*/ 0 h 51"/>
                      <a:gd name="T10" fmla="*/ 31 w 127"/>
                      <a:gd name="T11" fmla="*/ 0 h 51"/>
                      <a:gd name="T12" fmla="*/ 64 w 127"/>
                      <a:gd name="T13" fmla="*/ 9 h 51"/>
                      <a:gd name="T14" fmla="*/ 0 w 127"/>
                      <a:gd name="T15" fmla="*/ 40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1"/>
                      <a:gd name="T26" fmla="*/ 127 w 127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1">
                        <a:moveTo>
                          <a:pt x="0" y="40"/>
                        </a:moveTo>
                        <a:lnTo>
                          <a:pt x="28" y="51"/>
                        </a:lnTo>
                        <a:lnTo>
                          <a:pt x="97" y="17"/>
                        </a:lnTo>
                        <a:lnTo>
                          <a:pt x="127" y="28"/>
                        </a:lnTo>
                        <a:lnTo>
                          <a:pt x="111" y="0"/>
                        </a:lnTo>
                        <a:lnTo>
                          <a:pt x="31" y="0"/>
                        </a:lnTo>
                        <a:lnTo>
                          <a:pt x="64" y="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0" name="Freeform 3137"/>
                  <p:cNvSpPr>
                    <a:spLocks/>
                  </p:cNvSpPr>
                  <p:nvPr/>
                </p:nvSpPr>
                <p:spPr bwMode="auto">
                  <a:xfrm>
                    <a:off x="3030" y="2230"/>
                    <a:ext cx="127" cy="51"/>
                  </a:xfrm>
                  <a:custGeom>
                    <a:avLst/>
                    <a:gdLst>
                      <a:gd name="T0" fmla="*/ 0 w 127"/>
                      <a:gd name="T1" fmla="*/ 40 h 51"/>
                      <a:gd name="T2" fmla="*/ 28 w 127"/>
                      <a:gd name="T3" fmla="*/ 51 h 51"/>
                      <a:gd name="T4" fmla="*/ 97 w 127"/>
                      <a:gd name="T5" fmla="*/ 17 h 51"/>
                      <a:gd name="T6" fmla="*/ 127 w 127"/>
                      <a:gd name="T7" fmla="*/ 28 h 51"/>
                      <a:gd name="T8" fmla="*/ 111 w 127"/>
                      <a:gd name="T9" fmla="*/ 0 h 51"/>
                      <a:gd name="T10" fmla="*/ 31 w 127"/>
                      <a:gd name="T11" fmla="*/ 0 h 51"/>
                      <a:gd name="T12" fmla="*/ 64 w 127"/>
                      <a:gd name="T13" fmla="*/ 9 h 51"/>
                      <a:gd name="T14" fmla="*/ 0 w 127"/>
                      <a:gd name="T15" fmla="*/ 40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1"/>
                      <a:gd name="T26" fmla="*/ 127 w 127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1">
                        <a:moveTo>
                          <a:pt x="0" y="40"/>
                        </a:moveTo>
                        <a:lnTo>
                          <a:pt x="28" y="51"/>
                        </a:lnTo>
                        <a:lnTo>
                          <a:pt x="97" y="17"/>
                        </a:lnTo>
                        <a:lnTo>
                          <a:pt x="127" y="28"/>
                        </a:lnTo>
                        <a:lnTo>
                          <a:pt x="111" y="0"/>
                        </a:lnTo>
                        <a:lnTo>
                          <a:pt x="31" y="0"/>
                        </a:lnTo>
                        <a:lnTo>
                          <a:pt x="64" y="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1" name="Freeform 3138"/>
                  <p:cNvSpPr>
                    <a:spLocks/>
                  </p:cNvSpPr>
                  <p:nvPr/>
                </p:nvSpPr>
                <p:spPr bwMode="auto">
                  <a:xfrm>
                    <a:off x="2891" y="2289"/>
                    <a:ext cx="127" cy="54"/>
                  </a:xfrm>
                  <a:custGeom>
                    <a:avLst/>
                    <a:gdLst>
                      <a:gd name="T0" fmla="*/ 127 w 127"/>
                      <a:gd name="T1" fmla="*/ 12 h 54"/>
                      <a:gd name="T2" fmla="*/ 99 w 127"/>
                      <a:gd name="T3" fmla="*/ 0 h 54"/>
                      <a:gd name="T4" fmla="*/ 33 w 127"/>
                      <a:gd name="T5" fmla="*/ 34 h 54"/>
                      <a:gd name="T6" fmla="*/ 0 w 127"/>
                      <a:gd name="T7" fmla="*/ 23 h 54"/>
                      <a:gd name="T8" fmla="*/ 16 w 127"/>
                      <a:gd name="T9" fmla="*/ 54 h 54"/>
                      <a:gd name="T10" fmla="*/ 99 w 127"/>
                      <a:gd name="T11" fmla="*/ 54 h 54"/>
                      <a:gd name="T12" fmla="*/ 64 w 127"/>
                      <a:gd name="T13" fmla="*/ 42 h 54"/>
                      <a:gd name="T14" fmla="*/ 127 w 127"/>
                      <a:gd name="T15" fmla="*/ 12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4"/>
                      <a:gd name="T26" fmla="*/ 127 w 127"/>
                      <a:gd name="T27" fmla="*/ 54 h 54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4">
                        <a:moveTo>
                          <a:pt x="127" y="12"/>
                        </a:moveTo>
                        <a:lnTo>
                          <a:pt x="99" y="0"/>
                        </a:lnTo>
                        <a:lnTo>
                          <a:pt x="33" y="34"/>
                        </a:lnTo>
                        <a:lnTo>
                          <a:pt x="0" y="23"/>
                        </a:lnTo>
                        <a:lnTo>
                          <a:pt x="16" y="54"/>
                        </a:lnTo>
                        <a:lnTo>
                          <a:pt x="99" y="54"/>
                        </a:lnTo>
                        <a:lnTo>
                          <a:pt x="64" y="42"/>
                        </a:lnTo>
                        <a:lnTo>
                          <a:pt x="127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" name="Freeform 3139"/>
                  <p:cNvSpPr>
                    <a:spLocks/>
                  </p:cNvSpPr>
                  <p:nvPr/>
                </p:nvSpPr>
                <p:spPr bwMode="auto">
                  <a:xfrm>
                    <a:off x="2891" y="2289"/>
                    <a:ext cx="127" cy="54"/>
                  </a:xfrm>
                  <a:custGeom>
                    <a:avLst/>
                    <a:gdLst>
                      <a:gd name="T0" fmla="*/ 127 w 127"/>
                      <a:gd name="T1" fmla="*/ 12 h 54"/>
                      <a:gd name="T2" fmla="*/ 99 w 127"/>
                      <a:gd name="T3" fmla="*/ 0 h 54"/>
                      <a:gd name="T4" fmla="*/ 33 w 127"/>
                      <a:gd name="T5" fmla="*/ 34 h 54"/>
                      <a:gd name="T6" fmla="*/ 0 w 127"/>
                      <a:gd name="T7" fmla="*/ 23 h 54"/>
                      <a:gd name="T8" fmla="*/ 16 w 127"/>
                      <a:gd name="T9" fmla="*/ 54 h 54"/>
                      <a:gd name="T10" fmla="*/ 99 w 127"/>
                      <a:gd name="T11" fmla="*/ 54 h 54"/>
                      <a:gd name="T12" fmla="*/ 64 w 127"/>
                      <a:gd name="T13" fmla="*/ 42 h 54"/>
                      <a:gd name="T14" fmla="*/ 127 w 127"/>
                      <a:gd name="T15" fmla="*/ 12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4"/>
                      <a:gd name="T26" fmla="*/ 127 w 127"/>
                      <a:gd name="T27" fmla="*/ 54 h 54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4">
                        <a:moveTo>
                          <a:pt x="127" y="12"/>
                        </a:moveTo>
                        <a:lnTo>
                          <a:pt x="99" y="0"/>
                        </a:lnTo>
                        <a:lnTo>
                          <a:pt x="33" y="34"/>
                        </a:lnTo>
                        <a:lnTo>
                          <a:pt x="0" y="23"/>
                        </a:lnTo>
                        <a:lnTo>
                          <a:pt x="16" y="54"/>
                        </a:lnTo>
                        <a:lnTo>
                          <a:pt x="99" y="54"/>
                        </a:lnTo>
                        <a:lnTo>
                          <a:pt x="64" y="42"/>
                        </a:lnTo>
                        <a:lnTo>
                          <a:pt x="127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3" name="Freeform 3140"/>
                  <p:cNvSpPr>
                    <a:spLocks/>
                  </p:cNvSpPr>
                  <p:nvPr/>
                </p:nvSpPr>
                <p:spPr bwMode="auto">
                  <a:xfrm>
                    <a:off x="2898" y="2228"/>
                    <a:ext cx="127" cy="50"/>
                  </a:xfrm>
                  <a:custGeom>
                    <a:avLst/>
                    <a:gdLst>
                      <a:gd name="T0" fmla="*/ 0 w 127"/>
                      <a:gd name="T1" fmla="*/ 11 h 50"/>
                      <a:gd name="T2" fmla="*/ 28 w 127"/>
                      <a:gd name="T3" fmla="*/ 0 h 50"/>
                      <a:gd name="T4" fmla="*/ 97 w 127"/>
                      <a:gd name="T5" fmla="*/ 30 h 50"/>
                      <a:gd name="T6" fmla="*/ 127 w 127"/>
                      <a:gd name="T7" fmla="*/ 22 h 50"/>
                      <a:gd name="T8" fmla="*/ 111 w 127"/>
                      <a:gd name="T9" fmla="*/ 50 h 50"/>
                      <a:gd name="T10" fmla="*/ 31 w 127"/>
                      <a:gd name="T11" fmla="*/ 50 h 50"/>
                      <a:gd name="T12" fmla="*/ 64 w 127"/>
                      <a:gd name="T13" fmla="*/ 42 h 50"/>
                      <a:gd name="T14" fmla="*/ 0 w 127"/>
                      <a:gd name="T15" fmla="*/ 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0"/>
                      <a:gd name="T26" fmla="*/ 127 w 127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0">
                        <a:moveTo>
                          <a:pt x="0" y="11"/>
                        </a:moveTo>
                        <a:lnTo>
                          <a:pt x="28" y="0"/>
                        </a:lnTo>
                        <a:lnTo>
                          <a:pt x="97" y="30"/>
                        </a:lnTo>
                        <a:lnTo>
                          <a:pt x="127" y="22"/>
                        </a:lnTo>
                        <a:lnTo>
                          <a:pt x="111" y="50"/>
                        </a:lnTo>
                        <a:lnTo>
                          <a:pt x="31" y="50"/>
                        </a:lnTo>
                        <a:lnTo>
                          <a:pt x="64" y="42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4" name="Freeform 3141"/>
                  <p:cNvSpPr>
                    <a:spLocks/>
                  </p:cNvSpPr>
                  <p:nvPr/>
                </p:nvSpPr>
                <p:spPr bwMode="auto">
                  <a:xfrm>
                    <a:off x="2898" y="2228"/>
                    <a:ext cx="127" cy="50"/>
                  </a:xfrm>
                  <a:custGeom>
                    <a:avLst/>
                    <a:gdLst>
                      <a:gd name="T0" fmla="*/ 0 w 127"/>
                      <a:gd name="T1" fmla="*/ 11 h 50"/>
                      <a:gd name="T2" fmla="*/ 28 w 127"/>
                      <a:gd name="T3" fmla="*/ 0 h 50"/>
                      <a:gd name="T4" fmla="*/ 97 w 127"/>
                      <a:gd name="T5" fmla="*/ 30 h 50"/>
                      <a:gd name="T6" fmla="*/ 127 w 127"/>
                      <a:gd name="T7" fmla="*/ 22 h 50"/>
                      <a:gd name="T8" fmla="*/ 111 w 127"/>
                      <a:gd name="T9" fmla="*/ 50 h 50"/>
                      <a:gd name="T10" fmla="*/ 31 w 127"/>
                      <a:gd name="T11" fmla="*/ 50 h 50"/>
                      <a:gd name="T12" fmla="*/ 64 w 127"/>
                      <a:gd name="T13" fmla="*/ 42 h 50"/>
                      <a:gd name="T14" fmla="*/ 0 w 127"/>
                      <a:gd name="T15" fmla="*/ 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0"/>
                      <a:gd name="T26" fmla="*/ 127 w 127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0">
                        <a:moveTo>
                          <a:pt x="0" y="11"/>
                        </a:moveTo>
                        <a:lnTo>
                          <a:pt x="28" y="0"/>
                        </a:lnTo>
                        <a:lnTo>
                          <a:pt x="97" y="30"/>
                        </a:lnTo>
                        <a:lnTo>
                          <a:pt x="127" y="22"/>
                        </a:lnTo>
                        <a:lnTo>
                          <a:pt x="111" y="50"/>
                        </a:lnTo>
                        <a:lnTo>
                          <a:pt x="31" y="50"/>
                        </a:lnTo>
                        <a:lnTo>
                          <a:pt x="64" y="42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5" name="Freeform 3142"/>
                  <p:cNvSpPr>
                    <a:spLocks/>
                  </p:cNvSpPr>
                  <p:nvPr/>
                </p:nvSpPr>
                <p:spPr bwMode="auto">
                  <a:xfrm>
                    <a:off x="3025" y="2295"/>
                    <a:ext cx="128" cy="50"/>
                  </a:xfrm>
                  <a:custGeom>
                    <a:avLst/>
                    <a:gdLst>
                      <a:gd name="T0" fmla="*/ 128 w 128"/>
                      <a:gd name="T1" fmla="*/ 39 h 50"/>
                      <a:gd name="T2" fmla="*/ 99 w 128"/>
                      <a:gd name="T3" fmla="*/ 50 h 50"/>
                      <a:gd name="T4" fmla="*/ 33 w 128"/>
                      <a:gd name="T5" fmla="*/ 17 h 50"/>
                      <a:gd name="T6" fmla="*/ 0 w 128"/>
                      <a:gd name="T7" fmla="*/ 28 h 50"/>
                      <a:gd name="T8" fmla="*/ 17 w 128"/>
                      <a:gd name="T9" fmla="*/ 0 h 50"/>
                      <a:gd name="T10" fmla="*/ 99 w 128"/>
                      <a:gd name="T11" fmla="*/ 0 h 50"/>
                      <a:gd name="T12" fmla="*/ 64 w 128"/>
                      <a:gd name="T13" fmla="*/ 8 h 50"/>
                      <a:gd name="T14" fmla="*/ 128 w 128"/>
                      <a:gd name="T15" fmla="*/ 39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0"/>
                      <a:gd name="T26" fmla="*/ 128 w 128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0">
                        <a:moveTo>
                          <a:pt x="128" y="39"/>
                        </a:moveTo>
                        <a:lnTo>
                          <a:pt x="99" y="50"/>
                        </a:lnTo>
                        <a:lnTo>
                          <a:pt x="33" y="17"/>
                        </a:lnTo>
                        <a:lnTo>
                          <a:pt x="0" y="28"/>
                        </a:lnTo>
                        <a:lnTo>
                          <a:pt x="17" y="0"/>
                        </a:lnTo>
                        <a:lnTo>
                          <a:pt x="99" y="0"/>
                        </a:lnTo>
                        <a:lnTo>
                          <a:pt x="64" y="8"/>
                        </a:lnTo>
                        <a:lnTo>
                          <a:pt x="128" y="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6" name="Freeform 3143"/>
                  <p:cNvSpPr>
                    <a:spLocks/>
                  </p:cNvSpPr>
                  <p:nvPr/>
                </p:nvSpPr>
                <p:spPr bwMode="auto">
                  <a:xfrm>
                    <a:off x="3025" y="2295"/>
                    <a:ext cx="128" cy="50"/>
                  </a:xfrm>
                  <a:custGeom>
                    <a:avLst/>
                    <a:gdLst>
                      <a:gd name="T0" fmla="*/ 128 w 128"/>
                      <a:gd name="T1" fmla="*/ 39 h 50"/>
                      <a:gd name="T2" fmla="*/ 99 w 128"/>
                      <a:gd name="T3" fmla="*/ 50 h 50"/>
                      <a:gd name="T4" fmla="*/ 33 w 128"/>
                      <a:gd name="T5" fmla="*/ 17 h 50"/>
                      <a:gd name="T6" fmla="*/ 0 w 128"/>
                      <a:gd name="T7" fmla="*/ 28 h 50"/>
                      <a:gd name="T8" fmla="*/ 17 w 128"/>
                      <a:gd name="T9" fmla="*/ 0 h 50"/>
                      <a:gd name="T10" fmla="*/ 99 w 128"/>
                      <a:gd name="T11" fmla="*/ 0 h 50"/>
                      <a:gd name="T12" fmla="*/ 64 w 128"/>
                      <a:gd name="T13" fmla="*/ 8 h 50"/>
                      <a:gd name="T14" fmla="*/ 128 w 128"/>
                      <a:gd name="T15" fmla="*/ 39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0"/>
                      <a:gd name="T26" fmla="*/ 128 w 128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0">
                        <a:moveTo>
                          <a:pt x="128" y="39"/>
                        </a:moveTo>
                        <a:lnTo>
                          <a:pt x="99" y="50"/>
                        </a:lnTo>
                        <a:lnTo>
                          <a:pt x="33" y="17"/>
                        </a:lnTo>
                        <a:lnTo>
                          <a:pt x="0" y="28"/>
                        </a:lnTo>
                        <a:lnTo>
                          <a:pt x="17" y="0"/>
                        </a:lnTo>
                        <a:lnTo>
                          <a:pt x="99" y="0"/>
                        </a:lnTo>
                        <a:lnTo>
                          <a:pt x="64" y="8"/>
                        </a:lnTo>
                        <a:lnTo>
                          <a:pt x="128" y="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70" name="Group 3144"/>
                <p:cNvGrpSpPr>
                  <a:grpSpLocks/>
                </p:cNvGrpSpPr>
                <p:nvPr/>
              </p:nvGrpSpPr>
              <p:grpSpPr bwMode="auto">
                <a:xfrm>
                  <a:off x="2893" y="2230"/>
                  <a:ext cx="267" cy="118"/>
                  <a:chOff x="2893" y="2230"/>
                  <a:chExt cx="267" cy="118"/>
                </a:xfrm>
              </p:grpSpPr>
              <p:sp>
                <p:nvSpPr>
                  <p:cNvPr id="71" name="Freeform 3145"/>
                  <p:cNvSpPr>
                    <a:spLocks/>
                  </p:cNvSpPr>
                  <p:nvPr/>
                </p:nvSpPr>
                <p:spPr bwMode="auto">
                  <a:xfrm>
                    <a:off x="3032" y="2233"/>
                    <a:ext cx="128" cy="51"/>
                  </a:xfrm>
                  <a:custGeom>
                    <a:avLst/>
                    <a:gdLst>
                      <a:gd name="T0" fmla="*/ 0 w 128"/>
                      <a:gd name="T1" fmla="*/ 39 h 51"/>
                      <a:gd name="T2" fmla="*/ 29 w 128"/>
                      <a:gd name="T3" fmla="*/ 51 h 51"/>
                      <a:gd name="T4" fmla="*/ 97 w 128"/>
                      <a:gd name="T5" fmla="*/ 17 h 51"/>
                      <a:gd name="T6" fmla="*/ 128 w 128"/>
                      <a:gd name="T7" fmla="*/ 28 h 51"/>
                      <a:gd name="T8" fmla="*/ 111 w 128"/>
                      <a:gd name="T9" fmla="*/ 0 h 51"/>
                      <a:gd name="T10" fmla="*/ 31 w 128"/>
                      <a:gd name="T11" fmla="*/ 0 h 51"/>
                      <a:gd name="T12" fmla="*/ 64 w 128"/>
                      <a:gd name="T13" fmla="*/ 9 h 51"/>
                      <a:gd name="T14" fmla="*/ 0 w 128"/>
                      <a:gd name="T15" fmla="*/ 39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1"/>
                      <a:gd name="T26" fmla="*/ 128 w 128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1">
                        <a:moveTo>
                          <a:pt x="0" y="39"/>
                        </a:moveTo>
                        <a:lnTo>
                          <a:pt x="29" y="51"/>
                        </a:lnTo>
                        <a:lnTo>
                          <a:pt x="97" y="17"/>
                        </a:lnTo>
                        <a:lnTo>
                          <a:pt x="128" y="28"/>
                        </a:lnTo>
                        <a:lnTo>
                          <a:pt x="111" y="0"/>
                        </a:lnTo>
                        <a:lnTo>
                          <a:pt x="31" y="0"/>
                        </a:lnTo>
                        <a:lnTo>
                          <a:pt x="64" y="9"/>
                        </a:lnTo>
                        <a:lnTo>
                          <a:pt x="0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" name="Freeform 3146"/>
                  <p:cNvSpPr>
                    <a:spLocks/>
                  </p:cNvSpPr>
                  <p:nvPr/>
                </p:nvSpPr>
                <p:spPr bwMode="auto">
                  <a:xfrm>
                    <a:off x="3032" y="2233"/>
                    <a:ext cx="128" cy="51"/>
                  </a:xfrm>
                  <a:custGeom>
                    <a:avLst/>
                    <a:gdLst>
                      <a:gd name="T0" fmla="*/ 0 w 128"/>
                      <a:gd name="T1" fmla="*/ 39 h 51"/>
                      <a:gd name="T2" fmla="*/ 29 w 128"/>
                      <a:gd name="T3" fmla="*/ 51 h 51"/>
                      <a:gd name="T4" fmla="*/ 97 w 128"/>
                      <a:gd name="T5" fmla="*/ 17 h 51"/>
                      <a:gd name="T6" fmla="*/ 128 w 128"/>
                      <a:gd name="T7" fmla="*/ 28 h 51"/>
                      <a:gd name="T8" fmla="*/ 111 w 128"/>
                      <a:gd name="T9" fmla="*/ 0 h 51"/>
                      <a:gd name="T10" fmla="*/ 31 w 128"/>
                      <a:gd name="T11" fmla="*/ 0 h 51"/>
                      <a:gd name="T12" fmla="*/ 64 w 128"/>
                      <a:gd name="T13" fmla="*/ 9 h 51"/>
                      <a:gd name="T14" fmla="*/ 0 w 128"/>
                      <a:gd name="T15" fmla="*/ 39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1"/>
                      <a:gd name="T26" fmla="*/ 128 w 128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1">
                        <a:moveTo>
                          <a:pt x="0" y="39"/>
                        </a:moveTo>
                        <a:lnTo>
                          <a:pt x="29" y="51"/>
                        </a:lnTo>
                        <a:lnTo>
                          <a:pt x="97" y="17"/>
                        </a:lnTo>
                        <a:lnTo>
                          <a:pt x="128" y="28"/>
                        </a:lnTo>
                        <a:lnTo>
                          <a:pt x="111" y="0"/>
                        </a:lnTo>
                        <a:lnTo>
                          <a:pt x="31" y="0"/>
                        </a:lnTo>
                        <a:lnTo>
                          <a:pt x="64" y="9"/>
                        </a:lnTo>
                        <a:lnTo>
                          <a:pt x="0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" name="Freeform 3147"/>
                  <p:cNvSpPr>
                    <a:spLocks/>
                  </p:cNvSpPr>
                  <p:nvPr/>
                </p:nvSpPr>
                <p:spPr bwMode="auto">
                  <a:xfrm>
                    <a:off x="2893" y="2292"/>
                    <a:ext cx="128" cy="53"/>
                  </a:xfrm>
                  <a:custGeom>
                    <a:avLst/>
                    <a:gdLst>
                      <a:gd name="T0" fmla="*/ 128 w 128"/>
                      <a:gd name="T1" fmla="*/ 11 h 53"/>
                      <a:gd name="T2" fmla="*/ 99 w 128"/>
                      <a:gd name="T3" fmla="*/ 0 h 53"/>
                      <a:gd name="T4" fmla="*/ 33 w 128"/>
                      <a:gd name="T5" fmla="*/ 34 h 53"/>
                      <a:gd name="T6" fmla="*/ 0 w 128"/>
                      <a:gd name="T7" fmla="*/ 23 h 53"/>
                      <a:gd name="T8" fmla="*/ 17 w 128"/>
                      <a:gd name="T9" fmla="*/ 53 h 53"/>
                      <a:gd name="T10" fmla="*/ 99 w 128"/>
                      <a:gd name="T11" fmla="*/ 53 h 53"/>
                      <a:gd name="T12" fmla="*/ 64 w 128"/>
                      <a:gd name="T13" fmla="*/ 42 h 53"/>
                      <a:gd name="T14" fmla="*/ 128 w 128"/>
                      <a:gd name="T15" fmla="*/ 11 h 5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3"/>
                      <a:gd name="T26" fmla="*/ 128 w 128"/>
                      <a:gd name="T27" fmla="*/ 53 h 53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3">
                        <a:moveTo>
                          <a:pt x="128" y="11"/>
                        </a:moveTo>
                        <a:lnTo>
                          <a:pt x="99" y="0"/>
                        </a:lnTo>
                        <a:lnTo>
                          <a:pt x="33" y="34"/>
                        </a:lnTo>
                        <a:lnTo>
                          <a:pt x="0" y="23"/>
                        </a:lnTo>
                        <a:lnTo>
                          <a:pt x="17" y="53"/>
                        </a:lnTo>
                        <a:lnTo>
                          <a:pt x="99" y="53"/>
                        </a:lnTo>
                        <a:lnTo>
                          <a:pt x="64" y="42"/>
                        </a:lnTo>
                        <a:lnTo>
                          <a:pt x="128" y="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4" name="Freeform 3148"/>
                  <p:cNvSpPr>
                    <a:spLocks/>
                  </p:cNvSpPr>
                  <p:nvPr/>
                </p:nvSpPr>
                <p:spPr bwMode="auto">
                  <a:xfrm>
                    <a:off x="2893" y="2292"/>
                    <a:ext cx="128" cy="53"/>
                  </a:xfrm>
                  <a:custGeom>
                    <a:avLst/>
                    <a:gdLst>
                      <a:gd name="T0" fmla="*/ 128 w 128"/>
                      <a:gd name="T1" fmla="*/ 11 h 53"/>
                      <a:gd name="T2" fmla="*/ 99 w 128"/>
                      <a:gd name="T3" fmla="*/ 0 h 53"/>
                      <a:gd name="T4" fmla="*/ 33 w 128"/>
                      <a:gd name="T5" fmla="*/ 34 h 53"/>
                      <a:gd name="T6" fmla="*/ 0 w 128"/>
                      <a:gd name="T7" fmla="*/ 23 h 53"/>
                      <a:gd name="T8" fmla="*/ 17 w 128"/>
                      <a:gd name="T9" fmla="*/ 53 h 53"/>
                      <a:gd name="T10" fmla="*/ 99 w 128"/>
                      <a:gd name="T11" fmla="*/ 53 h 53"/>
                      <a:gd name="T12" fmla="*/ 64 w 128"/>
                      <a:gd name="T13" fmla="*/ 42 h 53"/>
                      <a:gd name="T14" fmla="*/ 128 w 128"/>
                      <a:gd name="T15" fmla="*/ 11 h 5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3"/>
                      <a:gd name="T26" fmla="*/ 128 w 128"/>
                      <a:gd name="T27" fmla="*/ 53 h 53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3">
                        <a:moveTo>
                          <a:pt x="128" y="11"/>
                        </a:moveTo>
                        <a:lnTo>
                          <a:pt x="99" y="0"/>
                        </a:lnTo>
                        <a:lnTo>
                          <a:pt x="33" y="34"/>
                        </a:lnTo>
                        <a:lnTo>
                          <a:pt x="0" y="23"/>
                        </a:lnTo>
                        <a:lnTo>
                          <a:pt x="17" y="53"/>
                        </a:lnTo>
                        <a:lnTo>
                          <a:pt x="99" y="53"/>
                        </a:lnTo>
                        <a:lnTo>
                          <a:pt x="64" y="42"/>
                        </a:lnTo>
                        <a:lnTo>
                          <a:pt x="128" y="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5" name="Freeform 3149"/>
                  <p:cNvSpPr>
                    <a:spLocks/>
                  </p:cNvSpPr>
                  <p:nvPr/>
                </p:nvSpPr>
                <p:spPr bwMode="auto">
                  <a:xfrm>
                    <a:off x="2900" y="2230"/>
                    <a:ext cx="128" cy="51"/>
                  </a:xfrm>
                  <a:custGeom>
                    <a:avLst/>
                    <a:gdLst>
                      <a:gd name="T0" fmla="*/ 0 w 128"/>
                      <a:gd name="T1" fmla="*/ 12 h 51"/>
                      <a:gd name="T2" fmla="*/ 29 w 128"/>
                      <a:gd name="T3" fmla="*/ 0 h 51"/>
                      <a:gd name="T4" fmla="*/ 97 w 128"/>
                      <a:gd name="T5" fmla="*/ 31 h 51"/>
                      <a:gd name="T6" fmla="*/ 128 w 128"/>
                      <a:gd name="T7" fmla="*/ 23 h 51"/>
                      <a:gd name="T8" fmla="*/ 111 w 128"/>
                      <a:gd name="T9" fmla="*/ 51 h 51"/>
                      <a:gd name="T10" fmla="*/ 31 w 128"/>
                      <a:gd name="T11" fmla="*/ 51 h 51"/>
                      <a:gd name="T12" fmla="*/ 64 w 128"/>
                      <a:gd name="T13" fmla="*/ 42 h 51"/>
                      <a:gd name="T14" fmla="*/ 0 w 128"/>
                      <a:gd name="T15" fmla="*/ 12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1"/>
                      <a:gd name="T26" fmla="*/ 128 w 128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1">
                        <a:moveTo>
                          <a:pt x="0" y="12"/>
                        </a:moveTo>
                        <a:lnTo>
                          <a:pt x="29" y="0"/>
                        </a:lnTo>
                        <a:lnTo>
                          <a:pt x="97" y="31"/>
                        </a:lnTo>
                        <a:lnTo>
                          <a:pt x="128" y="23"/>
                        </a:lnTo>
                        <a:lnTo>
                          <a:pt x="111" y="51"/>
                        </a:lnTo>
                        <a:lnTo>
                          <a:pt x="31" y="51"/>
                        </a:lnTo>
                        <a:lnTo>
                          <a:pt x="64" y="4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6" name="Freeform 3150"/>
                  <p:cNvSpPr>
                    <a:spLocks/>
                  </p:cNvSpPr>
                  <p:nvPr/>
                </p:nvSpPr>
                <p:spPr bwMode="auto">
                  <a:xfrm>
                    <a:off x="2900" y="2230"/>
                    <a:ext cx="128" cy="51"/>
                  </a:xfrm>
                  <a:custGeom>
                    <a:avLst/>
                    <a:gdLst>
                      <a:gd name="T0" fmla="*/ 0 w 128"/>
                      <a:gd name="T1" fmla="*/ 12 h 51"/>
                      <a:gd name="T2" fmla="*/ 29 w 128"/>
                      <a:gd name="T3" fmla="*/ 0 h 51"/>
                      <a:gd name="T4" fmla="*/ 97 w 128"/>
                      <a:gd name="T5" fmla="*/ 31 h 51"/>
                      <a:gd name="T6" fmla="*/ 128 w 128"/>
                      <a:gd name="T7" fmla="*/ 23 h 51"/>
                      <a:gd name="T8" fmla="*/ 111 w 128"/>
                      <a:gd name="T9" fmla="*/ 51 h 51"/>
                      <a:gd name="T10" fmla="*/ 31 w 128"/>
                      <a:gd name="T11" fmla="*/ 51 h 51"/>
                      <a:gd name="T12" fmla="*/ 64 w 128"/>
                      <a:gd name="T13" fmla="*/ 42 h 51"/>
                      <a:gd name="T14" fmla="*/ 0 w 128"/>
                      <a:gd name="T15" fmla="*/ 12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1"/>
                      <a:gd name="T26" fmla="*/ 128 w 128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1">
                        <a:moveTo>
                          <a:pt x="0" y="12"/>
                        </a:moveTo>
                        <a:lnTo>
                          <a:pt x="29" y="0"/>
                        </a:lnTo>
                        <a:lnTo>
                          <a:pt x="97" y="31"/>
                        </a:lnTo>
                        <a:lnTo>
                          <a:pt x="128" y="23"/>
                        </a:lnTo>
                        <a:lnTo>
                          <a:pt x="111" y="51"/>
                        </a:lnTo>
                        <a:lnTo>
                          <a:pt x="31" y="51"/>
                        </a:lnTo>
                        <a:lnTo>
                          <a:pt x="64" y="4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7" name="Freeform 3151"/>
                  <p:cNvSpPr>
                    <a:spLocks/>
                  </p:cNvSpPr>
                  <p:nvPr/>
                </p:nvSpPr>
                <p:spPr bwMode="auto">
                  <a:xfrm>
                    <a:off x="3028" y="2298"/>
                    <a:ext cx="127" cy="50"/>
                  </a:xfrm>
                  <a:custGeom>
                    <a:avLst/>
                    <a:gdLst>
                      <a:gd name="T0" fmla="*/ 127 w 127"/>
                      <a:gd name="T1" fmla="*/ 39 h 50"/>
                      <a:gd name="T2" fmla="*/ 99 w 127"/>
                      <a:gd name="T3" fmla="*/ 50 h 50"/>
                      <a:gd name="T4" fmla="*/ 33 w 127"/>
                      <a:gd name="T5" fmla="*/ 17 h 50"/>
                      <a:gd name="T6" fmla="*/ 0 w 127"/>
                      <a:gd name="T7" fmla="*/ 28 h 50"/>
                      <a:gd name="T8" fmla="*/ 16 w 127"/>
                      <a:gd name="T9" fmla="*/ 0 h 50"/>
                      <a:gd name="T10" fmla="*/ 99 w 127"/>
                      <a:gd name="T11" fmla="*/ 0 h 50"/>
                      <a:gd name="T12" fmla="*/ 63 w 127"/>
                      <a:gd name="T13" fmla="*/ 8 h 50"/>
                      <a:gd name="T14" fmla="*/ 127 w 127"/>
                      <a:gd name="T15" fmla="*/ 39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0"/>
                      <a:gd name="T26" fmla="*/ 127 w 127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0">
                        <a:moveTo>
                          <a:pt x="127" y="39"/>
                        </a:moveTo>
                        <a:lnTo>
                          <a:pt x="99" y="50"/>
                        </a:lnTo>
                        <a:lnTo>
                          <a:pt x="33" y="17"/>
                        </a:lnTo>
                        <a:lnTo>
                          <a:pt x="0" y="28"/>
                        </a:lnTo>
                        <a:lnTo>
                          <a:pt x="16" y="0"/>
                        </a:lnTo>
                        <a:lnTo>
                          <a:pt x="99" y="0"/>
                        </a:lnTo>
                        <a:lnTo>
                          <a:pt x="63" y="8"/>
                        </a:lnTo>
                        <a:lnTo>
                          <a:pt x="127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8" name="Freeform 3152"/>
                  <p:cNvSpPr>
                    <a:spLocks/>
                  </p:cNvSpPr>
                  <p:nvPr/>
                </p:nvSpPr>
                <p:spPr bwMode="auto">
                  <a:xfrm>
                    <a:off x="3028" y="2298"/>
                    <a:ext cx="127" cy="50"/>
                  </a:xfrm>
                  <a:custGeom>
                    <a:avLst/>
                    <a:gdLst>
                      <a:gd name="T0" fmla="*/ 127 w 127"/>
                      <a:gd name="T1" fmla="*/ 39 h 50"/>
                      <a:gd name="T2" fmla="*/ 99 w 127"/>
                      <a:gd name="T3" fmla="*/ 50 h 50"/>
                      <a:gd name="T4" fmla="*/ 33 w 127"/>
                      <a:gd name="T5" fmla="*/ 17 h 50"/>
                      <a:gd name="T6" fmla="*/ 0 w 127"/>
                      <a:gd name="T7" fmla="*/ 28 h 50"/>
                      <a:gd name="T8" fmla="*/ 16 w 127"/>
                      <a:gd name="T9" fmla="*/ 0 h 50"/>
                      <a:gd name="T10" fmla="*/ 99 w 127"/>
                      <a:gd name="T11" fmla="*/ 0 h 50"/>
                      <a:gd name="T12" fmla="*/ 63 w 127"/>
                      <a:gd name="T13" fmla="*/ 8 h 50"/>
                      <a:gd name="T14" fmla="*/ 127 w 127"/>
                      <a:gd name="T15" fmla="*/ 39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0"/>
                      <a:gd name="T26" fmla="*/ 127 w 127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0">
                        <a:moveTo>
                          <a:pt x="127" y="39"/>
                        </a:moveTo>
                        <a:lnTo>
                          <a:pt x="99" y="50"/>
                        </a:lnTo>
                        <a:lnTo>
                          <a:pt x="33" y="17"/>
                        </a:lnTo>
                        <a:lnTo>
                          <a:pt x="0" y="28"/>
                        </a:lnTo>
                        <a:lnTo>
                          <a:pt x="16" y="0"/>
                        </a:lnTo>
                        <a:lnTo>
                          <a:pt x="99" y="0"/>
                        </a:lnTo>
                        <a:lnTo>
                          <a:pt x="63" y="8"/>
                        </a:lnTo>
                        <a:lnTo>
                          <a:pt x="127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67" name="Line 3153"/>
              <p:cNvSpPr>
                <a:spLocks noChangeShapeType="1"/>
              </p:cNvSpPr>
              <p:nvPr/>
            </p:nvSpPr>
            <p:spPr bwMode="auto">
              <a:xfrm>
                <a:off x="2832" y="2287"/>
                <a:ext cx="1" cy="112"/>
              </a:xfrm>
              <a:prstGeom prst="line">
                <a:avLst/>
              </a:prstGeom>
              <a:noFill/>
              <a:ln w="3175">
                <a:solidFill>
                  <a:srgbClr val="AAE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8" name="Line 3154"/>
              <p:cNvSpPr>
                <a:spLocks noChangeShapeType="1"/>
              </p:cNvSpPr>
              <p:nvPr/>
            </p:nvSpPr>
            <p:spPr bwMode="auto">
              <a:xfrm>
                <a:off x="3219" y="2287"/>
                <a:ext cx="1" cy="112"/>
              </a:xfrm>
              <a:prstGeom prst="line">
                <a:avLst/>
              </a:prstGeom>
              <a:noFill/>
              <a:ln w="3175">
                <a:solidFill>
                  <a:srgbClr val="AAE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7" name="Line 3155"/>
            <p:cNvSpPr>
              <a:spLocks noChangeShapeType="1"/>
            </p:cNvSpPr>
            <p:nvPr/>
          </p:nvSpPr>
          <p:spPr bwMode="auto">
            <a:xfrm>
              <a:off x="3841750" y="4534222"/>
              <a:ext cx="931863" cy="754063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88" name="Text Box 3156"/>
            <p:cNvSpPr txBox="1">
              <a:spLocks noChangeArrowheads="1"/>
            </p:cNvSpPr>
            <p:nvPr/>
          </p:nvSpPr>
          <p:spPr bwMode="auto">
            <a:xfrm>
              <a:off x="636588" y="4084960"/>
              <a:ext cx="203200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med" len="sm"/>
                  <a:tailEnd type="none" w="med" len="sm"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l"/>
              <a:r>
                <a:rPr lang="en-US" altLang="x-none" sz="1600">
                  <a:solidFill>
                    <a:srgbClr val="CC0000"/>
                  </a:solidFill>
                </a:rPr>
                <a:t>SNMP/RMON,</a:t>
              </a:r>
            </a:p>
            <a:p>
              <a:pPr algn="l"/>
              <a:r>
                <a:rPr lang="en-US" altLang="x-none" sz="1600">
                  <a:solidFill>
                    <a:srgbClr val="CC0000"/>
                  </a:solidFill>
                </a:rPr>
                <a:t>NetFlow records</a:t>
              </a:r>
              <a:endParaRPr lang="en-US" altLang="x-none" sz="1800">
                <a:solidFill>
                  <a:srgbClr val="CC0000"/>
                </a:solidFill>
              </a:endParaRPr>
            </a:p>
          </p:txBody>
        </p:sp>
        <p:grpSp>
          <p:nvGrpSpPr>
            <p:cNvPr id="89" name="Group 3157"/>
            <p:cNvGrpSpPr>
              <a:grpSpLocks/>
            </p:cNvGrpSpPr>
            <p:nvPr/>
          </p:nvGrpSpPr>
          <p:grpSpPr bwMode="auto">
            <a:xfrm>
              <a:off x="38100" y="4770760"/>
              <a:ext cx="1355725" cy="825500"/>
              <a:chOff x="1967" y="3066"/>
              <a:chExt cx="766" cy="665"/>
            </a:xfrm>
          </p:grpSpPr>
          <p:sp>
            <p:nvSpPr>
              <p:cNvPr id="90" name="Freeform 3158"/>
              <p:cNvSpPr>
                <a:spLocks/>
              </p:cNvSpPr>
              <p:nvPr/>
            </p:nvSpPr>
            <p:spPr bwMode="auto">
              <a:xfrm>
                <a:off x="1967" y="3066"/>
                <a:ext cx="766" cy="665"/>
              </a:xfrm>
              <a:custGeom>
                <a:avLst/>
                <a:gdLst>
                  <a:gd name="T0" fmla="*/ 42 w 766"/>
                  <a:gd name="T1" fmla="*/ 231 h 665"/>
                  <a:gd name="T2" fmla="*/ 12 w 766"/>
                  <a:gd name="T3" fmla="*/ 264 h 665"/>
                  <a:gd name="T4" fmla="*/ 0 w 766"/>
                  <a:gd name="T5" fmla="*/ 312 h 665"/>
                  <a:gd name="T6" fmla="*/ 6 w 766"/>
                  <a:gd name="T7" fmla="*/ 347 h 665"/>
                  <a:gd name="T8" fmla="*/ 22 w 766"/>
                  <a:gd name="T9" fmla="*/ 377 h 665"/>
                  <a:gd name="T10" fmla="*/ 38 w 766"/>
                  <a:gd name="T11" fmla="*/ 390 h 665"/>
                  <a:gd name="T12" fmla="*/ 18 w 766"/>
                  <a:gd name="T13" fmla="*/ 435 h 665"/>
                  <a:gd name="T14" fmla="*/ 23 w 766"/>
                  <a:gd name="T15" fmla="*/ 488 h 665"/>
                  <a:gd name="T16" fmla="*/ 51 w 766"/>
                  <a:gd name="T17" fmla="*/ 528 h 665"/>
                  <a:gd name="T18" fmla="*/ 94 w 766"/>
                  <a:gd name="T19" fmla="*/ 543 h 665"/>
                  <a:gd name="T20" fmla="*/ 113 w 766"/>
                  <a:gd name="T21" fmla="*/ 561 h 665"/>
                  <a:gd name="T22" fmla="*/ 153 w 766"/>
                  <a:gd name="T23" fmla="*/ 603 h 665"/>
                  <a:gd name="T24" fmla="*/ 204 w 766"/>
                  <a:gd name="T25" fmla="*/ 624 h 665"/>
                  <a:gd name="T26" fmla="*/ 258 w 766"/>
                  <a:gd name="T27" fmla="*/ 619 h 665"/>
                  <a:gd name="T28" fmla="*/ 292 w 766"/>
                  <a:gd name="T29" fmla="*/ 602 h 665"/>
                  <a:gd name="T30" fmla="*/ 322 w 766"/>
                  <a:gd name="T31" fmla="*/ 639 h 665"/>
                  <a:gd name="T32" fmla="*/ 362 w 766"/>
                  <a:gd name="T33" fmla="*/ 661 h 665"/>
                  <a:gd name="T34" fmla="*/ 411 w 766"/>
                  <a:gd name="T35" fmla="*/ 663 h 665"/>
                  <a:gd name="T36" fmla="*/ 463 w 766"/>
                  <a:gd name="T37" fmla="*/ 637 h 665"/>
                  <a:gd name="T38" fmla="*/ 499 w 766"/>
                  <a:gd name="T39" fmla="*/ 586 h 665"/>
                  <a:gd name="T40" fmla="*/ 519 w 766"/>
                  <a:gd name="T41" fmla="*/ 573 h 665"/>
                  <a:gd name="T42" fmla="*/ 560 w 766"/>
                  <a:gd name="T43" fmla="*/ 583 h 665"/>
                  <a:gd name="T44" fmla="*/ 591 w 766"/>
                  <a:gd name="T45" fmla="*/ 578 h 665"/>
                  <a:gd name="T46" fmla="*/ 618 w 766"/>
                  <a:gd name="T47" fmla="*/ 563 h 665"/>
                  <a:gd name="T48" fmla="*/ 655 w 766"/>
                  <a:gd name="T49" fmla="*/ 510 h 665"/>
                  <a:gd name="T50" fmla="*/ 663 w 766"/>
                  <a:gd name="T51" fmla="*/ 463 h 665"/>
                  <a:gd name="T52" fmla="*/ 684 w 766"/>
                  <a:gd name="T53" fmla="*/ 457 h 665"/>
                  <a:gd name="T54" fmla="*/ 722 w 766"/>
                  <a:gd name="T55" fmla="*/ 433 h 665"/>
                  <a:gd name="T56" fmla="*/ 758 w 766"/>
                  <a:gd name="T57" fmla="*/ 373 h 665"/>
                  <a:gd name="T58" fmla="*/ 766 w 766"/>
                  <a:gd name="T59" fmla="*/ 322 h 665"/>
                  <a:gd name="T60" fmla="*/ 752 w 766"/>
                  <a:gd name="T61" fmla="*/ 256 h 665"/>
                  <a:gd name="T62" fmla="*/ 744 w 766"/>
                  <a:gd name="T63" fmla="*/ 225 h 665"/>
                  <a:gd name="T64" fmla="*/ 747 w 766"/>
                  <a:gd name="T65" fmla="*/ 173 h 665"/>
                  <a:gd name="T66" fmla="*/ 729 w 766"/>
                  <a:gd name="T67" fmla="*/ 124 h 665"/>
                  <a:gd name="T68" fmla="*/ 694 w 766"/>
                  <a:gd name="T69" fmla="*/ 90 h 665"/>
                  <a:gd name="T70" fmla="*/ 675 w 766"/>
                  <a:gd name="T71" fmla="*/ 66 h 665"/>
                  <a:gd name="T72" fmla="*/ 650 w 766"/>
                  <a:gd name="T73" fmla="*/ 24 h 665"/>
                  <a:gd name="T74" fmla="*/ 609 w 766"/>
                  <a:gd name="T75" fmla="*/ 2 h 665"/>
                  <a:gd name="T76" fmla="*/ 576 w 766"/>
                  <a:gd name="T77" fmla="*/ 2 h 665"/>
                  <a:gd name="T78" fmla="*/ 550 w 766"/>
                  <a:gd name="T79" fmla="*/ 15 h 665"/>
                  <a:gd name="T80" fmla="*/ 529 w 766"/>
                  <a:gd name="T81" fmla="*/ 36 h 665"/>
                  <a:gd name="T82" fmla="*/ 516 w 766"/>
                  <a:gd name="T83" fmla="*/ 21 h 665"/>
                  <a:gd name="T84" fmla="*/ 493 w 766"/>
                  <a:gd name="T85" fmla="*/ 5 h 665"/>
                  <a:gd name="T86" fmla="*/ 467 w 766"/>
                  <a:gd name="T87" fmla="*/ 0 h 665"/>
                  <a:gd name="T88" fmla="*/ 436 w 766"/>
                  <a:gd name="T89" fmla="*/ 8 h 665"/>
                  <a:gd name="T90" fmla="*/ 410 w 766"/>
                  <a:gd name="T91" fmla="*/ 30 h 665"/>
                  <a:gd name="T92" fmla="*/ 398 w 766"/>
                  <a:gd name="T93" fmla="*/ 52 h 665"/>
                  <a:gd name="T94" fmla="*/ 359 w 766"/>
                  <a:gd name="T95" fmla="*/ 25 h 665"/>
                  <a:gd name="T96" fmla="*/ 332 w 766"/>
                  <a:gd name="T97" fmla="*/ 20 h 665"/>
                  <a:gd name="T98" fmla="*/ 295 w 766"/>
                  <a:gd name="T99" fmla="*/ 29 h 665"/>
                  <a:gd name="T100" fmla="*/ 263 w 766"/>
                  <a:gd name="T101" fmla="*/ 55 h 665"/>
                  <a:gd name="T102" fmla="*/ 248 w 766"/>
                  <a:gd name="T103" fmla="*/ 80 h 665"/>
                  <a:gd name="T104" fmla="*/ 204 w 766"/>
                  <a:gd name="T105" fmla="*/ 62 h 665"/>
                  <a:gd name="T106" fmla="*/ 164 w 766"/>
                  <a:gd name="T107" fmla="*/ 64 h 665"/>
                  <a:gd name="T108" fmla="*/ 131 w 766"/>
                  <a:gd name="T109" fmla="*/ 78 h 665"/>
                  <a:gd name="T110" fmla="*/ 103 w 766"/>
                  <a:gd name="T111" fmla="*/ 102 h 665"/>
                  <a:gd name="T112" fmla="*/ 77 w 766"/>
                  <a:gd name="T113" fmla="*/ 147 h 665"/>
                  <a:gd name="T114" fmla="*/ 69 w 766"/>
                  <a:gd name="T115" fmla="*/ 188 h 665"/>
                  <a:gd name="T116" fmla="*/ 69 w 766"/>
                  <a:gd name="T117" fmla="*/ 221 h 665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766"/>
                  <a:gd name="T178" fmla="*/ 0 h 665"/>
                  <a:gd name="T179" fmla="*/ 766 w 766"/>
                  <a:gd name="T180" fmla="*/ 665 h 665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766" h="665">
                    <a:moveTo>
                      <a:pt x="69" y="221"/>
                    </a:moveTo>
                    <a:lnTo>
                      <a:pt x="55" y="224"/>
                    </a:lnTo>
                    <a:lnTo>
                      <a:pt x="42" y="231"/>
                    </a:lnTo>
                    <a:lnTo>
                      <a:pt x="30" y="240"/>
                    </a:lnTo>
                    <a:lnTo>
                      <a:pt x="20" y="251"/>
                    </a:lnTo>
                    <a:lnTo>
                      <a:pt x="12" y="264"/>
                    </a:lnTo>
                    <a:lnTo>
                      <a:pt x="5" y="279"/>
                    </a:lnTo>
                    <a:lnTo>
                      <a:pt x="1" y="295"/>
                    </a:lnTo>
                    <a:lnTo>
                      <a:pt x="0" y="312"/>
                    </a:lnTo>
                    <a:lnTo>
                      <a:pt x="1" y="324"/>
                    </a:lnTo>
                    <a:lnTo>
                      <a:pt x="3" y="336"/>
                    </a:lnTo>
                    <a:lnTo>
                      <a:pt x="6" y="347"/>
                    </a:lnTo>
                    <a:lnTo>
                      <a:pt x="10" y="358"/>
                    </a:lnTo>
                    <a:lnTo>
                      <a:pt x="16" y="368"/>
                    </a:lnTo>
                    <a:lnTo>
                      <a:pt x="22" y="377"/>
                    </a:lnTo>
                    <a:lnTo>
                      <a:pt x="30" y="384"/>
                    </a:lnTo>
                    <a:lnTo>
                      <a:pt x="38" y="391"/>
                    </a:lnTo>
                    <a:lnTo>
                      <a:pt x="38" y="390"/>
                    </a:lnTo>
                    <a:lnTo>
                      <a:pt x="29" y="404"/>
                    </a:lnTo>
                    <a:lnTo>
                      <a:pt x="22" y="419"/>
                    </a:lnTo>
                    <a:lnTo>
                      <a:pt x="18" y="435"/>
                    </a:lnTo>
                    <a:lnTo>
                      <a:pt x="17" y="452"/>
                    </a:lnTo>
                    <a:lnTo>
                      <a:pt x="19" y="471"/>
                    </a:lnTo>
                    <a:lnTo>
                      <a:pt x="23" y="488"/>
                    </a:lnTo>
                    <a:lnTo>
                      <a:pt x="30" y="503"/>
                    </a:lnTo>
                    <a:lnTo>
                      <a:pt x="39" y="517"/>
                    </a:lnTo>
                    <a:lnTo>
                      <a:pt x="51" y="528"/>
                    </a:lnTo>
                    <a:lnTo>
                      <a:pt x="64" y="536"/>
                    </a:lnTo>
                    <a:lnTo>
                      <a:pt x="78" y="541"/>
                    </a:lnTo>
                    <a:lnTo>
                      <a:pt x="94" y="543"/>
                    </a:lnTo>
                    <a:lnTo>
                      <a:pt x="103" y="543"/>
                    </a:lnTo>
                    <a:lnTo>
                      <a:pt x="113" y="561"/>
                    </a:lnTo>
                    <a:lnTo>
                      <a:pt x="125" y="577"/>
                    </a:lnTo>
                    <a:lnTo>
                      <a:pt x="138" y="591"/>
                    </a:lnTo>
                    <a:lnTo>
                      <a:pt x="153" y="603"/>
                    </a:lnTo>
                    <a:lnTo>
                      <a:pt x="169" y="613"/>
                    </a:lnTo>
                    <a:lnTo>
                      <a:pt x="186" y="619"/>
                    </a:lnTo>
                    <a:lnTo>
                      <a:pt x="204" y="624"/>
                    </a:lnTo>
                    <a:lnTo>
                      <a:pt x="222" y="625"/>
                    </a:lnTo>
                    <a:lnTo>
                      <a:pt x="240" y="624"/>
                    </a:lnTo>
                    <a:lnTo>
                      <a:pt x="258" y="619"/>
                    </a:lnTo>
                    <a:lnTo>
                      <a:pt x="276" y="612"/>
                    </a:lnTo>
                    <a:lnTo>
                      <a:pt x="292" y="602"/>
                    </a:lnTo>
                    <a:lnTo>
                      <a:pt x="301" y="616"/>
                    </a:lnTo>
                    <a:lnTo>
                      <a:pt x="311" y="628"/>
                    </a:lnTo>
                    <a:lnTo>
                      <a:pt x="322" y="639"/>
                    </a:lnTo>
                    <a:lnTo>
                      <a:pt x="335" y="648"/>
                    </a:lnTo>
                    <a:lnTo>
                      <a:pt x="348" y="655"/>
                    </a:lnTo>
                    <a:lnTo>
                      <a:pt x="362" y="661"/>
                    </a:lnTo>
                    <a:lnTo>
                      <a:pt x="376" y="664"/>
                    </a:lnTo>
                    <a:lnTo>
                      <a:pt x="391" y="665"/>
                    </a:lnTo>
                    <a:lnTo>
                      <a:pt x="411" y="663"/>
                    </a:lnTo>
                    <a:lnTo>
                      <a:pt x="429" y="658"/>
                    </a:lnTo>
                    <a:lnTo>
                      <a:pt x="447" y="649"/>
                    </a:lnTo>
                    <a:lnTo>
                      <a:pt x="463" y="637"/>
                    </a:lnTo>
                    <a:lnTo>
                      <a:pt x="477" y="622"/>
                    </a:lnTo>
                    <a:lnTo>
                      <a:pt x="489" y="605"/>
                    </a:lnTo>
                    <a:lnTo>
                      <a:pt x="499" y="586"/>
                    </a:lnTo>
                    <a:lnTo>
                      <a:pt x="506" y="564"/>
                    </a:lnTo>
                    <a:lnTo>
                      <a:pt x="506" y="565"/>
                    </a:lnTo>
                    <a:lnTo>
                      <a:pt x="519" y="573"/>
                    </a:lnTo>
                    <a:lnTo>
                      <a:pt x="532" y="579"/>
                    </a:lnTo>
                    <a:lnTo>
                      <a:pt x="546" y="582"/>
                    </a:lnTo>
                    <a:lnTo>
                      <a:pt x="560" y="583"/>
                    </a:lnTo>
                    <a:lnTo>
                      <a:pt x="571" y="582"/>
                    </a:lnTo>
                    <a:lnTo>
                      <a:pt x="581" y="581"/>
                    </a:lnTo>
                    <a:lnTo>
                      <a:pt x="591" y="578"/>
                    </a:lnTo>
                    <a:lnTo>
                      <a:pt x="600" y="574"/>
                    </a:lnTo>
                    <a:lnTo>
                      <a:pt x="609" y="569"/>
                    </a:lnTo>
                    <a:lnTo>
                      <a:pt x="618" y="563"/>
                    </a:lnTo>
                    <a:lnTo>
                      <a:pt x="633" y="548"/>
                    </a:lnTo>
                    <a:lnTo>
                      <a:pt x="645" y="530"/>
                    </a:lnTo>
                    <a:lnTo>
                      <a:pt x="655" y="510"/>
                    </a:lnTo>
                    <a:lnTo>
                      <a:pt x="661" y="487"/>
                    </a:lnTo>
                    <a:lnTo>
                      <a:pt x="663" y="475"/>
                    </a:lnTo>
                    <a:lnTo>
                      <a:pt x="663" y="463"/>
                    </a:lnTo>
                    <a:lnTo>
                      <a:pt x="674" y="461"/>
                    </a:lnTo>
                    <a:lnTo>
                      <a:pt x="684" y="457"/>
                    </a:lnTo>
                    <a:lnTo>
                      <a:pt x="694" y="452"/>
                    </a:lnTo>
                    <a:lnTo>
                      <a:pt x="704" y="447"/>
                    </a:lnTo>
                    <a:lnTo>
                      <a:pt x="722" y="433"/>
                    </a:lnTo>
                    <a:lnTo>
                      <a:pt x="737" y="415"/>
                    </a:lnTo>
                    <a:lnTo>
                      <a:pt x="749" y="395"/>
                    </a:lnTo>
                    <a:lnTo>
                      <a:pt x="758" y="373"/>
                    </a:lnTo>
                    <a:lnTo>
                      <a:pt x="764" y="348"/>
                    </a:lnTo>
                    <a:lnTo>
                      <a:pt x="766" y="335"/>
                    </a:lnTo>
                    <a:lnTo>
                      <a:pt x="766" y="322"/>
                    </a:lnTo>
                    <a:lnTo>
                      <a:pt x="764" y="299"/>
                    </a:lnTo>
                    <a:lnTo>
                      <a:pt x="760" y="277"/>
                    </a:lnTo>
                    <a:lnTo>
                      <a:pt x="752" y="256"/>
                    </a:lnTo>
                    <a:lnTo>
                      <a:pt x="741" y="236"/>
                    </a:lnTo>
                    <a:lnTo>
                      <a:pt x="744" y="225"/>
                    </a:lnTo>
                    <a:lnTo>
                      <a:pt x="746" y="214"/>
                    </a:lnTo>
                    <a:lnTo>
                      <a:pt x="748" y="192"/>
                    </a:lnTo>
                    <a:lnTo>
                      <a:pt x="747" y="173"/>
                    </a:lnTo>
                    <a:lnTo>
                      <a:pt x="743" y="155"/>
                    </a:lnTo>
                    <a:lnTo>
                      <a:pt x="737" y="139"/>
                    </a:lnTo>
                    <a:lnTo>
                      <a:pt x="729" y="124"/>
                    </a:lnTo>
                    <a:lnTo>
                      <a:pt x="719" y="110"/>
                    </a:lnTo>
                    <a:lnTo>
                      <a:pt x="707" y="99"/>
                    </a:lnTo>
                    <a:lnTo>
                      <a:pt x="694" y="90"/>
                    </a:lnTo>
                    <a:lnTo>
                      <a:pt x="679" y="84"/>
                    </a:lnTo>
                    <a:lnTo>
                      <a:pt x="679" y="83"/>
                    </a:lnTo>
                    <a:lnTo>
                      <a:pt x="675" y="66"/>
                    </a:lnTo>
                    <a:lnTo>
                      <a:pt x="669" y="50"/>
                    </a:lnTo>
                    <a:lnTo>
                      <a:pt x="660" y="36"/>
                    </a:lnTo>
                    <a:lnTo>
                      <a:pt x="650" y="24"/>
                    </a:lnTo>
                    <a:lnTo>
                      <a:pt x="638" y="14"/>
                    </a:lnTo>
                    <a:lnTo>
                      <a:pt x="624" y="6"/>
                    </a:lnTo>
                    <a:lnTo>
                      <a:pt x="609" y="2"/>
                    </a:lnTo>
                    <a:lnTo>
                      <a:pt x="594" y="0"/>
                    </a:lnTo>
                    <a:lnTo>
                      <a:pt x="585" y="1"/>
                    </a:lnTo>
                    <a:lnTo>
                      <a:pt x="576" y="2"/>
                    </a:lnTo>
                    <a:lnTo>
                      <a:pt x="567" y="5"/>
                    </a:lnTo>
                    <a:lnTo>
                      <a:pt x="558" y="9"/>
                    </a:lnTo>
                    <a:lnTo>
                      <a:pt x="550" y="15"/>
                    </a:lnTo>
                    <a:lnTo>
                      <a:pt x="542" y="21"/>
                    </a:lnTo>
                    <a:lnTo>
                      <a:pt x="535" y="28"/>
                    </a:lnTo>
                    <a:lnTo>
                      <a:pt x="529" y="36"/>
                    </a:lnTo>
                    <a:lnTo>
                      <a:pt x="523" y="28"/>
                    </a:lnTo>
                    <a:lnTo>
                      <a:pt x="516" y="21"/>
                    </a:lnTo>
                    <a:lnTo>
                      <a:pt x="509" y="15"/>
                    </a:lnTo>
                    <a:lnTo>
                      <a:pt x="501" y="9"/>
                    </a:lnTo>
                    <a:lnTo>
                      <a:pt x="493" y="5"/>
                    </a:lnTo>
                    <a:lnTo>
                      <a:pt x="485" y="2"/>
                    </a:lnTo>
                    <a:lnTo>
                      <a:pt x="476" y="1"/>
                    </a:lnTo>
                    <a:lnTo>
                      <a:pt x="467" y="0"/>
                    </a:lnTo>
                    <a:lnTo>
                      <a:pt x="456" y="1"/>
                    </a:lnTo>
                    <a:lnTo>
                      <a:pt x="446" y="4"/>
                    </a:lnTo>
                    <a:lnTo>
                      <a:pt x="436" y="8"/>
                    </a:lnTo>
                    <a:lnTo>
                      <a:pt x="427" y="14"/>
                    </a:lnTo>
                    <a:lnTo>
                      <a:pt x="418" y="21"/>
                    </a:lnTo>
                    <a:lnTo>
                      <a:pt x="410" y="30"/>
                    </a:lnTo>
                    <a:lnTo>
                      <a:pt x="404" y="40"/>
                    </a:lnTo>
                    <a:lnTo>
                      <a:pt x="398" y="51"/>
                    </a:lnTo>
                    <a:lnTo>
                      <a:pt x="398" y="52"/>
                    </a:lnTo>
                    <a:lnTo>
                      <a:pt x="384" y="39"/>
                    </a:lnTo>
                    <a:lnTo>
                      <a:pt x="368" y="29"/>
                    </a:lnTo>
                    <a:lnTo>
                      <a:pt x="359" y="25"/>
                    </a:lnTo>
                    <a:lnTo>
                      <a:pt x="351" y="22"/>
                    </a:lnTo>
                    <a:lnTo>
                      <a:pt x="341" y="21"/>
                    </a:lnTo>
                    <a:lnTo>
                      <a:pt x="332" y="20"/>
                    </a:lnTo>
                    <a:lnTo>
                      <a:pt x="319" y="21"/>
                    </a:lnTo>
                    <a:lnTo>
                      <a:pt x="307" y="24"/>
                    </a:lnTo>
                    <a:lnTo>
                      <a:pt x="295" y="29"/>
                    </a:lnTo>
                    <a:lnTo>
                      <a:pt x="283" y="36"/>
                    </a:lnTo>
                    <a:lnTo>
                      <a:pt x="273" y="45"/>
                    </a:lnTo>
                    <a:lnTo>
                      <a:pt x="263" y="55"/>
                    </a:lnTo>
                    <a:lnTo>
                      <a:pt x="255" y="66"/>
                    </a:lnTo>
                    <a:lnTo>
                      <a:pt x="248" y="79"/>
                    </a:lnTo>
                    <a:lnTo>
                      <a:pt x="248" y="80"/>
                    </a:lnTo>
                    <a:lnTo>
                      <a:pt x="234" y="72"/>
                    </a:lnTo>
                    <a:lnTo>
                      <a:pt x="219" y="66"/>
                    </a:lnTo>
                    <a:lnTo>
                      <a:pt x="204" y="62"/>
                    </a:lnTo>
                    <a:lnTo>
                      <a:pt x="188" y="61"/>
                    </a:lnTo>
                    <a:lnTo>
                      <a:pt x="176" y="62"/>
                    </a:lnTo>
                    <a:lnTo>
                      <a:pt x="164" y="64"/>
                    </a:lnTo>
                    <a:lnTo>
                      <a:pt x="152" y="67"/>
                    </a:lnTo>
                    <a:lnTo>
                      <a:pt x="141" y="72"/>
                    </a:lnTo>
                    <a:lnTo>
                      <a:pt x="131" y="78"/>
                    </a:lnTo>
                    <a:lnTo>
                      <a:pt x="121" y="85"/>
                    </a:lnTo>
                    <a:lnTo>
                      <a:pt x="111" y="93"/>
                    </a:lnTo>
                    <a:lnTo>
                      <a:pt x="103" y="102"/>
                    </a:lnTo>
                    <a:lnTo>
                      <a:pt x="88" y="123"/>
                    </a:lnTo>
                    <a:lnTo>
                      <a:pt x="82" y="135"/>
                    </a:lnTo>
                    <a:lnTo>
                      <a:pt x="77" y="147"/>
                    </a:lnTo>
                    <a:lnTo>
                      <a:pt x="73" y="160"/>
                    </a:lnTo>
                    <a:lnTo>
                      <a:pt x="70" y="174"/>
                    </a:lnTo>
                    <a:lnTo>
                      <a:pt x="69" y="188"/>
                    </a:lnTo>
                    <a:lnTo>
                      <a:pt x="68" y="202"/>
                    </a:lnTo>
                    <a:lnTo>
                      <a:pt x="68" y="212"/>
                    </a:lnTo>
                    <a:lnTo>
                      <a:pt x="69" y="221"/>
                    </a:lnTo>
                    <a:close/>
                  </a:path>
                </a:pathLst>
              </a:custGeom>
              <a:solidFill>
                <a:srgbClr val="CCFFCC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blurRad="63500"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Freeform 3159"/>
              <p:cNvSpPr>
                <a:spLocks/>
              </p:cNvSpPr>
              <p:nvPr/>
            </p:nvSpPr>
            <p:spPr bwMode="auto">
              <a:xfrm>
                <a:off x="2005" y="3457"/>
                <a:ext cx="48" cy="13"/>
              </a:xfrm>
              <a:custGeom>
                <a:avLst/>
                <a:gdLst>
                  <a:gd name="T0" fmla="*/ 0 w 45"/>
                  <a:gd name="T1" fmla="*/ 0 h 13"/>
                  <a:gd name="T2" fmla="*/ 9 w 45"/>
                  <a:gd name="T3" fmla="*/ 5 h 13"/>
                  <a:gd name="T4" fmla="*/ 19 w 45"/>
                  <a:gd name="T5" fmla="*/ 10 h 13"/>
                  <a:gd name="T6" fmla="*/ 29 w 45"/>
                  <a:gd name="T7" fmla="*/ 12 h 13"/>
                  <a:gd name="T8" fmla="*/ 39 w 45"/>
                  <a:gd name="T9" fmla="*/ 13 h 13"/>
                  <a:gd name="T10" fmla="*/ 42 w 45"/>
                  <a:gd name="T11" fmla="*/ 13 h 13"/>
                  <a:gd name="T12" fmla="*/ 45 w 45"/>
                  <a:gd name="T13" fmla="*/ 12 h 1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5"/>
                  <a:gd name="T22" fmla="*/ 0 h 13"/>
                  <a:gd name="T23" fmla="*/ 45 w 45"/>
                  <a:gd name="T24" fmla="*/ 13 h 1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5" h="13">
                    <a:moveTo>
                      <a:pt x="0" y="0"/>
                    </a:moveTo>
                    <a:lnTo>
                      <a:pt x="9" y="5"/>
                    </a:lnTo>
                    <a:lnTo>
                      <a:pt x="19" y="10"/>
                    </a:lnTo>
                    <a:lnTo>
                      <a:pt x="29" y="12"/>
                    </a:lnTo>
                    <a:lnTo>
                      <a:pt x="39" y="13"/>
                    </a:lnTo>
                    <a:lnTo>
                      <a:pt x="42" y="13"/>
                    </a:lnTo>
                    <a:lnTo>
                      <a:pt x="45" y="12"/>
                    </a:lnTo>
                  </a:path>
                </a:pathLst>
              </a:custGeom>
              <a:solidFill>
                <a:srgbClr val="CCFFCC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blurRad="63500"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3160"/>
              <p:cNvSpPr>
                <a:spLocks/>
              </p:cNvSpPr>
              <p:nvPr/>
            </p:nvSpPr>
            <p:spPr bwMode="auto">
              <a:xfrm>
                <a:off x="2070" y="3603"/>
                <a:ext cx="20" cy="6"/>
              </a:xfrm>
              <a:custGeom>
                <a:avLst/>
                <a:gdLst>
                  <a:gd name="T0" fmla="*/ 0 w 20"/>
                  <a:gd name="T1" fmla="*/ 6 h 6"/>
                  <a:gd name="T2" fmla="*/ 10 w 20"/>
                  <a:gd name="T3" fmla="*/ 4 h 6"/>
                  <a:gd name="T4" fmla="*/ 20 w 20"/>
                  <a:gd name="T5" fmla="*/ 0 h 6"/>
                  <a:gd name="T6" fmla="*/ 0 60000 65536"/>
                  <a:gd name="T7" fmla="*/ 0 60000 65536"/>
                  <a:gd name="T8" fmla="*/ 0 60000 65536"/>
                  <a:gd name="T9" fmla="*/ 0 w 20"/>
                  <a:gd name="T10" fmla="*/ 0 h 6"/>
                  <a:gd name="T11" fmla="*/ 20 w 20"/>
                  <a:gd name="T12" fmla="*/ 6 h 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0" h="6">
                    <a:moveTo>
                      <a:pt x="0" y="6"/>
                    </a:moveTo>
                    <a:lnTo>
                      <a:pt x="10" y="4"/>
                    </a:lnTo>
                    <a:lnTo>
                      <a:pt x="20" y="0"/>
                    </a:lnTo>
                  </a:path>
                </a:pathLst>
              </a:custGeom>
              <a:solidFill>
                <a:srgbClr val="CCFFCC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blurRad="63500"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3161"/>
              <p:cNvSpPr>
                <a:spLocks/>
              </p:cNvSpPr>
              <p:nvPr/>
            </p:nvSpPr>
            <p:spPr bwMode="auto">
              <a:xfrm>
                <a:off x="2247" y="3641"/>
                <a:ext cx="13" cy="27"/>
              </a:xfrm>
              <a:custGeom>
                <a:avLst/>
                <a:gdLst>
                  <a:gd name="T0" fmla="*/ 0 w 12"/>
                  <a:gd name="T1" fmla="*/ 0 h 27"/>
                  <a:gd name="T2" fmla="*/ 5 w 12"/>
                  <a:gd name="T3" fmla="*/ 14 h 27"/>
                  <a:gd name="T4" fmla="*/ 12 w 12"/>
                  <a:gd name="T5" fmla="*/ 27 h 27"/>
                  <a:gd name="T6" fmla="*/ 0 60000 65536"/>
                  <a:gd name="T7" fmla="*/ 0 60000 65536"/>
                  <a:gd name="T8" fmla="*/ 0 60000 65536"/>
                  <a:gd name="T9" fmla="*/ 0 w 12"/>
                  <a:gd name="T10" fmla="*/ 0 h 27"/>
                  <a:gd name="T11" fmla="*/ 12 w 12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2" h="27">
                    <a:moveTo>
                      <a:pt x="0" y="0"/>
                    </a:moveTo>
                    <a:lnTo>
                      <a:pt x="5" y="14"/>
                    </a:lnTo>
                    <a:lnTo>
                      <a:pt x="12" y="27"/>
                    </a:lnTo>
                  </a:path>
                </a:pathLst>
              </a:custGeom>
              <a:solidFill>
                <a:srgbClr val="CCFFCC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blurRad="63500"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3162"/>
              <p:cNvSpPr>
                <a:spLocks/>
              </p:cNvSpPr>
              <p:nvPr/>
            </p:nvSpPr>
            <p:spPr bwMode="auto">
              <a:xfrm>
                <a:off x="2473" y="3601"/>
                <a:ext cx="5" cy="29"/>
              </a:xfrm>
              <a:custGeom>
                <a:avLst/>
                <a:gdLst>
                  <a:gd name="T0" fmla="*/ 0 w 5"/>
                  <a:gd name="T1" fmla="*/ 29 h 29"/>
                  <a:gd name="T2" fmla="*/ 3 w 5"/>
                  <a:gd name="T3" fmla="*/ 15 h 29"/>
                  <a:gd name="T4" fmla="*/ 5 w 5"/>
                  <a:gd name="T5" fmla="*/ 0 h 29"/>
                  <a:gd name="T6" fmla="*/ 0 60000 65536"/>
                  <a:gd name="T7" fmla="*/ 0 60000 65536"/>
                  <a:gd name="T8" fmla="*/ 0 60000 65536"/>
                  <a:gd name="T9" fmla="*/ 0 w 5"/>
                  <a:gd name="T10" fmla="*/ 0 h 29"/>
                  <a:gd name="T11" fmla="*/ 5 w 5"/>
                  <a:gd name="T12" fmla="*/ 29 h 2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" h="29">
                    <a:moveTo>
                      <a:pt x="0" y="29"/>
                    </a:moveTo>
                    <a:lnTo>
                      <a:pt x="3" y="15"/>
                    </a:lnTo>
                    <a:lnTo>
                      <a:pt x="5" y="0"/>
                    </a:lnTo>
                  </a:path>
                </a:pathLst>
              </a:custGeom>
              <a:solidFill>
                <a:srgbClr val="CCFFCC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blurRad="63500"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3163"/>
              <p:cNvSpPr>
                <a:spLocks/>
              </p:cNvSpPr>
              <p:nvPr/>
            </p:nvSpPr>
            <p:spPr bwMode="auto">
              <a:xfrm>
                <a:off x="2572" y="3419"/>
                <a:ext cx="57" cy="110"/>
              </a:xfrm>
              <a:custGeom>
                <a:avLst/>
                <a:gdLst>
                  <a:gd name="T0" fmla="*/ 58 w 58"/>
                  <a:gd name="T1" fmla="*/ 110 h 110"/>
                  <a:gd name="T2" fmla="*/ 58 w 58"/>
                  <a:gd name="T3" fmla="*/ 110 h 110"/>
                  <a:gd name="T4" fmla="*/ 58 w 58"/>
                  <a:gd name="T5" fmla="*/ 109 h 110"/>
                  <a:gd name="T6" fmla="*/ 57 w 58"/>
                  <a:gd name="T7" fmla="*/ 92 h 110"/>
                  <a:gd name="T8" fmla="*/ 54 w 58"/>
                  <a:gd name="T9" fmla="*/ 76 h 110"/>
                  <a:gd name="T10" fmla="*/ 49 w 58"/>
                  <a:gd name="T11" fmla="*/ 60 h 110"/>
                  <a:gd name="T12" fmla="*/ 43 w 58"/>
                  <a:gd name="T13" fmla="*/ 45 h 110"/>
                  <a:gd name="T14" fmla="*/ 34 w 58"/>
                  <a:gd name="T15" fmla="*/ 32 h 110"/>
                  <a:gd name="T16" fmla="*/ 24 w 58"/>
                  <a:gd name="T17" fmla="*/ 19 h 110"/>
                  <a:gd name="T18" fmla="*/ 13 w 58"/>
                  <a:gd name="T19" fmla="*/ 9 h 110"/>
                  <a:gd name="T20" fmla="*/ 0 w 58"/>
                  <a:gd name="T21" fmla="*/ 0 h 11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58"/>
                  <a:gd name="T34" fmla="*/ 0 h 110"/>
                  <a:gd name="T35" fmla="*/ 58 w 58"/>
                  <a:gd name="T36" fmla="*/ 110 h 110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58" h="110">
                    <a:moveTo>
                      <a:pt x="58" y="110"/>
                    </a:moveTo>
                    <a:lnTo>
                      <a:pt x="58" y="110"/>
                    </a:lnTo>
                    <a:lnTo>
                      <a:pt x="58" y="109"/>
                    </a:lnTo>
                    <a:lnTo>
                      <a:pt x="57" y="92"/>
                    </a:lnTo>
                    <a:lnTo>
                      <a:pt x="54" y="76"/>
                    </a:lnTo>
                    <a:lnTo>
                      <a:pt x="49" y="60"/>
                    </a:lnTo>
                    <a:lnTo>
                      <a:pt x="43" y="45"/>
                    </a:lnTo>
                    <a:lnTo>
                      <a:pt x="34" y="32"/>
                    </a:lnTo>
                    <a:lnTo>
                      <a:pt x="24" y="19"/>
                    </a:lnTo>
                    <a:lnTo>
                      <a:pt x="13" y="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CFFCC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blurRad="63500"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3164"/>
              <p:cNvSpPr>
                <a:spLocks/>
              </p:cNvSpPr>
              <p:nvPr/>
            </p:nvSpPr>
            <p:spPr bwMode="auto">
              <a:xfrm>
                <a:off x="2682" y="3303"/>
                <a:ext cx="26" cy="41"/>
              </a:xfrm>
              <a:custGeom>
                <a:avLst/>
                <a:gdLst>
                  <a:gd name="T0" fmla="*/ 0 w 26"/>
                  <a:gd name="T1" fmla="*/ 41 h 41"/>
                  <a:gd name="T2" fmla="*/ 8 w 26"/>
                  <a:gd name="T3" fmla="*/ 32 h 41"/>
                  <a:gd name="T4" fmla="*/ 15 w 26"/>
                  <a:gd name="T5" fmla="*/ 22 h 41"/>
                  <a:gd name="T6" fmla="*/ 21 w 26"/>
                  <a:gd name="T7" fmla="*/ 12 h 41"/>
                  <a:gd name="T8" fmla="*/ 26 w 26"/>
                  <a:gd name="T9" fmla="*/ 0 h 4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41"/>
                  <a:gd name="T17" fmla="*/ 26 w 26"/>
                  <a:gd name="T18" fmla="*/ 41 h 4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41">
                    <a:moveTo>
                      <a:pt x="0" y="41"/>
                    </a:moveTo>
                    <a:lnTo>
                      <a:pt x="8" y="32"/>
                    </a:lnTo>
                    <a:lnTo>
                      <a:pt x="15" y="22"/>
                    </a:lnTo>
                    <a:lnTo>
                      <a:pt x="21" y="12"/>
                    </a:lnTo>
                    <a:lnTo>
                      <a:pt x="26" y="0"/>
                    </a:lnTo>
                  </a:path>
                </a:pathLst>
              </a:custGeom>
              <a:solidFill>
                <a:srgbClr val="CCFFCC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blurRad="63500"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3165"/>
              <p:cNvSpPr>
                <a:spLocks/>
              </p:cNvSpPr>
              <p:nvPr/>
            </p:nvSpPr>
            <p:spPr bwMode="auto">
              <a:xfrm>
                <a:off x="2646" y="3149"/>
                <a:ext cx="1" cy="20"/>
              </a:xfrm>
              <a:custGeom>
                <a:avLst/>
                <a:gdLst>
                  <a:gd name="T0" fmla="*/ 1 w 1"/>
                  <a:gd name="T1" fmla="*/ 20 h 20"/>
                  <a:gd name="T2" fmla="*/ 1 w 1"/>
                  <a:gd name="T3" fmla="*/ 19 h 20"/>
                  <a:gd name="T4" fmla="*/ 1 w 1"/>
                  <a:gd name="T5" fmla="*/ 19 h 20"/>
                  <a:gd name="T6" fmla="*/ 1 w 1"/>
                  <a:gd name="T7" fmla="*/ 9 h 20"/>
                  <a:gd name="T8" fmla="*/ 0 w 1"/>
                  <a:gd name="T9" fmla="*/ 0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"/>
                  <a:gd name="T16" fmla="*/ 0 h 20"/>
                  <a:gd name="T17" fmla="*/ 1 w 1"/>
                  <a:gd name="T18" fmla="*/ 20 h 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" h="20">
                    <a:moveTo>
                      <a:pt x="1" y="20"/>
                    </a:moveTo>
                    <a:lnTo>
                      <a:pt x="1" y="19"/>
                    </a:lnTo>
                    <a:lnTo>
                      <a:pt x="1" y="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CCFFCC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blurRad="63500"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3166"/>
              <p:cNvSpPr>
                <a:spLocks/>
              </p:cNvSpPr>
              <p:nvPr/>
            </p:nvSpPr>
            <p:spPr bwMode="auto">
              <a:xfrm>
                <a:off x="2482" y="3102"/>
                <a:ext cx="14" cy="26"/>
              </a:xfrm>
              <a:custGeom>
                <a:avLst/>
                <a:gdLst>
                  <a:gd name="T0" fmla="*/ 14 w 14"/>
                  <a:gd name="T1" fmla="*/ 0 h 25"/>
                  <a:gd name="T2" fmla="*/ 6 w 14"/>
                  <a:gd name="T3" fmla="*/ 12 h 25"/>
                  <a:gd name="T4" fmla="*/ 0 w 14"/>
                  <a:gd name="T5" fmla="*/ 25 h 25"/>
                  <a:gd name="T6" fmla="*/ 0 60000 65536"/>
                  <a:gd name="T7" fmla="*/ 0 60000 65536"/>
                  <a:gd name="T8" fmla="*/ 0 60000 65536"/>
                  <a:gd name="T9" fmla="*/ 0 w 14"/>
                  <a:gd name="T10" fmla="*/ 0 h 25"/>
                  <a:gd name="T11" fmla="*/ 14 w 14"/>
                  <a:gd name="T12" fmla="*/ 25 h 2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4" h="25">
                    <a:moveTo>
                      <a:pt x="14" y="0"/>
                    </a:moveTo>
                    <a:lnTo>
                      <a:pt x="6" y="12"/>
                    </a:lnTo>
                    <a:lnTo>
                      <a:pt x="0" y="25"/>
                    </a:lnTo>
                  </a:path>
                </a:pathLst>
              </a:custGeom>
              <a:solidFill>
                <a:srgbClr val="CCFFCC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blurRad="63500"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3167"/>
              <p:cNvSpPr>
                <a:spLocks/>
              </p:cNvSpPr>
              <p:nvPr/>
            </p:nvSpPr>
            <p:spPr bwMode="auto">
              <a:xfrm>
                <a:off x="2036" y="3287"/>
                <a:ext cx="4" cy="22"/>
              </a:xfrm>
              <a:custGeom>
                <a:avLst/>
                <a:gdLst>
                  <a:gd name="T0" fmla="*/ 0 w 4"/>
                  <a:gd name="T1" fmla="*/ 0 h 22"/>
                  <a:gd name="T2" fmla="*/ 2 w 4"/>
                  <a:gd name="T3" fmla="*/ 11 h 22"/>
                  <a:gd name="T4" fmla="*/ 4 w 4"/>
                  <a:gd name="T5" fmla="*/ 22 h 22"/>
                  <a:gd name="T6" fmla="*/ 0 60000 65536"/>
                  <a:gd name="T7" fmla="*/ 0 60000 65536"/>
                  <a:gd name="T8" fmla="*/ 0 60000 65536"/>
                  <a:gd name="T9" fmla="*/ 0 w 4"/>
                  <a:gd name="T10" fmla="*/ 0 h 22"/>
                  <a:gd name="T11" fmla="*/ 4 w 4"/>
                  <a:gd name="T12" fmla="*/ 22 h 2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" h="22">
                    <a:moveTo>
                      <a:pt x="0" y="0"/>
                    </a:moveTo>
                    <a:lnTo>
                      <a:pt x="2" y="11"/>
                    </a:lnTo>
                    <a:lnTo>
                      <a:pt x="4" y="22"/>
                    </a:lnTo>
                  </a:path>
                </a:pathLst>
              </a:custGeom>
              <a:solidFill>
                <a:srgbClr val="CCFFCC"/>
              </a:solidFill>
              <a:ln w="9525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>
                <a:outerShdw blurRad="63500" dist="35921" dir="2700000" algn="ctr" rotWithShape="0">
                  <a:srgbClr val="808080"/>
                </a:outerShdw>
              </a:effec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0" name="Group 3168"/>
            <p:cNvGrpSpPr>
              <a:grpSpLocks/>
            </p:cNvGrpSpPr>
            <p:nvPr/>
          </p:nvGrpSpPr>
          <p:grpSpPr bwMode="auto">
            <a:xfrm>
              <a:off x="1079500" y="5154935"/>
              <a:ext cx="314325" cy="166687"/>
              <a:chOff x="2832" y="2209"/>
              <a:chExt cx="388" cy="239"/>
            </a:xfrm>
          </p:grpSpPr>
          <p:sp>
            <p:nvSpPr>
              <p:cNvPr id="101" name="Oval 3169"/>
              <p:cNvSpPr>
                <a:spLocks noChangeArrowheads="1"/>
              </p:cNvSpPr>
              <p:nvPr/>
            </p:nvSpPr>
            <p:spPr bwMode="auto">
              <a:xfrm>
                <a:off x="2833" y="2321"/>
                <a:ext cx="387" cy="127"/>
              </a:xfrm>
              <a:prstGeom prst="ellipse">
                <a:avLst/>
              </a:prstGeom>
              <a:solidFill>
                <a:srgbClr val="0078AA"/>
              </a:solidFill>
              <a:ln w="3175">
                <a:solidFill>
                  <a:srgbClr val="AAE6FF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endParaRPr lang="el-GR" altLang="x-none"/>
              </a:p>
            </p:txBody>
          </p:sp>
          <p:sp>
            <p:nvSpPr>
              <p:cNvPr id="102" name="Rectangle 3170"/>
              <p:cNvSpPr>
                <a:spLocks noChangeArrowheads="1"/>
              </p:cNvSpPr>
              <p:nvPr/>
            </p:nvSpPr>
            <p:spPr bwMode="auto">
              <a:xfrm>
                <a:off x="2832" y="2289"/>
                <a:ext cx="387" cy="112"/>
              </a:xfrm>
              <a:prstGeom prst="rect">
                <a:avLst/>
              </a:prstGeom>
              <a:solidFill>
                <a:srgbClr val="00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endParaRPr lang="el-GR" altLang="x-none"/>
              </a:p>
            </p:txBody>
          </p:sp>
          <p:sp>
            <p:nvSpPr>
              <p:cNvPr id="103" name="Rectangle 3171"/>
              <p:cNvSpPr>
                <a:spLocks noChangeArrowheads="1"/>
              </p:cNvSpPr>
              <p:nvPr/>
            </p:nvSpPr>
            <p:spPr bwMode="auto">
              <a:xfrm>
                <a:off x="2832" y="2289"/>
                <a:ext cx="387" cy="112"/>
              </a:xfrm>
              <a:prstGeom prst="rect">
                <a:avLst/>
              </a:prstGeom>
              <a:solidFill>
                <a:srgbClr val="00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endParaRPr lang="el-GR" altLang="x-none"/>
              </a:p>
            </p:txBody>
          </p:sp>
          <p:sp>
            <p:nvSpPr>
              <p:cNvPr id="104" name="Oval 3172"/>
              <p:cNvSpPr>
                <a:spLocks noChangeArrowheads="1"/>
              </p:cNvSpPr>
              <p:nvPr/>
            </p:nvSpPr>
            <p:spPr bwMode="auto">
              <a:xfrm>
                <a:off x="2833" y="2209"/>
                <a:ext cx="387" cy="158"/>
              </a:xfrm>
              <a:prstGeom prst="ellipse">
                <a:avLst/>
              </a:prstGeom>
              <a:solidFill>
                <a:srgbClr val="00B4FF"/>
              </a:solidFill>
              <a:ln w="3175">
                <a:solidFill>
                  <a:srgbClr val="AAE6FF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endParaRPr lang="el-GR" altLang="x-none"/>
              </a:p>
            </p:txBody>
          </p:sp>
          <p:grpSp>
            <p:nvGrpSpPr>
              <p:cNvPr id="105" name="Group 3173"/>
              <p:cNvGrpSpPr>
                <a:grpSpLocks/>
              </p:cNvGrpSpPr>
              <p:nvPr/>
            </p:nvGrpSpPr>
            <p:grpSpPr bwMode="auto">
              <a:xfrm>
                <a:off x="2891" y="2228"/>
                <a:ext cx="269" cy="120"/>
                <a:chOff x="2891" y="2228"/>
                <a:chExt cx="269" cy="120"/>
              </a:xfrm>
            </p:grpSpPr>
            <p:grpSp>
              <p:nvGrpSpPr>
                <p:cNvPr id="108" name="Group 3174"/>
                <p:cNvGrpSpPr>
                  <a:grpSpLocks/>
                </p:cNvGrpSpPr>
                <p:nvPr/>
              </p:nvGrpSpPr>
              <p:grpSpPr bwMode="auto">
                <a:xfrm>
                  <a:off x="2891" y="2228"/>
                  <a:ext cx="266" cy="117"/>
                  <a:chOff x="2891" y="2228"/>
                  <a:chExt cx="266" cy="117"/>
                </a:xfrm>
              </p:grpSpPr>
              <p:sp>
                <p:nvSpPr>
                  <p:cNvPr id="118" name="Freeform 3175"/>
                  <p:cNvSpPr>
                    <a:spLocks/>
                  </p:cNvSpPr>
                  <p:nvPr/>
                </p:nvSpPr>
                <p:spPr bwMode="auto">
                  <a:xfrm>
                    <a:off x="3030" y="2230"/>
                    <a:ext cx="127" cy="51"/>
                  </a:xfrm>
                  <a:custGeom>
                    <a:avLst/>
                    <a:gdLst>
                      <a:gd name="T0" fmla="*/ 0 w 127"/>
                      <a:gd name="T1" fmla="*/ 40 h 51"/>
                      <a:gd name="T2" fmla="*/ 28 w 127"/>
                      <a:gd name="T3" fmla="*/ 51 h 51"/>
                      <a:gd name="T4" fmla="*/ 97 w 127"/>
                      <a:gd name="T5" fmla="*/ 17 h 51"/>
                      <a:gd name="T6" fmla="*/ 127 w 127"/>
                      <a:gd name="T7" fmla="*/ 28 h 51"/>
                      <a:gd name="T8" fmla="*/ 111 w 127"/>
                      <a:gd name="T9" fmla="*/ 0 h 51"/>
                      <a:gd name="T10" fmla="*/ 31 w 127"/>
                      <a:gd name="T11" fmla="*/ 0 h 51"/>
                      <a:gd name="T12" fmla="*/ 64 w 127"/>
                      <a:gd name="T13" fmla="*/ 9 h 51"/>
                      <a:gd name="T14" fmla="*/ 0 w 127"/>
                      <a:gd name="T15" fmla="*/ 40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1"/>
                      <a:gd name="T26" fmla="*/ 127 w 127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1">
                        <a:moveTo>
                          <a:pt x="0" y="40"/>
                        </a:moveTo>
                        <a:lnTo>
                          <a:pt x="28" y="51"/>
                        </a:lnTo>
                        <a:lnTo>
                          <a:pt x="97" y="17"/>
                        </a:lnTo>
                        <a:lnTo>
                          <a:pt x="127" y="28"/>
                        </a:lnTo>
                        <a:lnTo>
                          <a:pt x="111" y="0"/>
                        </a:lnTo>
                        <a:lnTo>
                          <a:pt x="31" y="0"/>
                        </a:lnTo>
                        <a:lnTo>
                          <a:pt x="64" y="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9" name="Freeform 3176"/>
                  <p:cNvSpPr>
                    <a:spLocks/>
                  </p:cNvSpPr>
                  <p:nvPr/>
                </p:nvSpPr>
                <p:spPr bwMode="auto">
                  <a:xfrm>
                    <a:off x="3030" y="2230"/>
                    <a:ext cx="127" cy="51"/>
                  </a:xfrm>
                  <a:custGeom>
                    <a:avLst/>
                    <a:gdLst>
                      <a:gd name="T0" fmla="*/ 0 w 127"/>
                      <a:gd name="T1" fmla="*/ 40 h 51"/>
                      <a:gd name="T2" fmla="*/ 28 w 127"/>
                      <a:gd name="T3" fmla="*/ 51 h 51"/>
                      <a:gd name="T4" fmla="*/ 97 w 127"/>
                      <a:gd name="T5" fmla="*/ 17 h 51"/>
                      <a:gd name="T6" fmla="*/ 127 w 127"/>
                      <a:gd name="T7" fmla="*/ 28 h 51"/>
                      <a:gd name="T8" fmla="*/ 111 w 127"/>
                      <a:gd name="T9" fmla="*/ 0 h 51"/>
                      <a:gd name="T10" fmla="*/ 31 w 127"/>
                      <a:gd name="T11" fmla="*/ 0 h 51"/>
                      <a:gd name="T12" fmla="*/ 64 w 127"/>
                      <a:gd name="T13" fmla="*/ 9 h 51"/>
                      <a:gd name="T14" fmla="*/ 0 w 127"/>
                      <a:gd name="T15" fmla="*/ 40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1"/>
                      <a:gd name="T26" fmla="*/ 127 w 127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1">
                        <a:moveTo>
                          <a:pt x="0" y="40"/>
                        </a:moveTo>
                        <a:lnTo>
                          <a:pt x="28" y="51"/>
                        </a:lnTo>
                        <a:lnTo>
                          <a:pt x="97" y="17"/>
                        </a:lnTo>
                        <a:lnTo>
                          <a:pt x="127" y="28"/>
                        </a:lnTo>
                        <a:lnTo>
                          <a:pt x="111" y="0"/>
                        </a:lnTo>
                        <a:lnTo>
                          <a:pt x="31" y="0"/>
                        </a:lnTo>
                        <a:lnTo>
                          <a:pt x="64" y="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0" name="Freeform 3177"/>
                  <p:cNvSpPr>
                    <a:spLocks/>
                  </p:cNvSpPr>
                  <p:nvPr/>
                </p:nvSpPr>
                <p:spPr bwMode="auto">
                  <a:xfrm>
                    <a:off x="2891" y="2289"/>
                    <a:ext cx="127" cy="54"/>
                  </a:xfrm>
                  <a:custGeom>
                    <a:avLst/>
                    <a:gdLst>
                      <a:gd name="T0" fmla="*/ 127 w 127"/>
                      <a:gd name="T1" fmla="*/ 12 h 54"/>
                      <a:gd name="T2" fmla="*/ 99 w 127"/>
                      <a:gd name="T3" fmla="*/ 0 h 54"/>
                      <a:gd name="T4" fmla="*/ 33 w 127"/>
                      <a:gd name="T5" fmla="*/ 34 h 54"/>
                      <a:gd name="T6" fmla="*/ 0 w 127"/>
                      <a:gd name="T7" fmla="*/ 23 h 54"/>
                      <a:gd name="T8" fmla="*/ 16 w 127"/>
                      <a:gd name="T9" fmla="*/ 54 h 54"/>
                      <a:gd name="T10" fmla="*/ 99 w 127"/>
                      <a:gd name="T11" fmla="*/ 54 h 54"/>
                      <a:gd name="T12" fmla="*/ 64 w 127"/>
                      <a:gd name="T13" fmla="*/ 42 h 54"/>
                      <a:gd name="T14" fmla="*/ 127 w 127"/>
                      <a:gd name="T15" fmla="*/ 12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4"/>
                      <a:gd name="T26" fmla="*/ 127 w 127"/>
                      <a:gd name="T27" fmla="*/ 54 h 54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4">
                        <a:moveTo>
                          <a:pt x="127" y="12"/>
                        </a:moveTo>
                        <a:lnTo>
                          <a:pt x="99" y="0"/>
                        </a:lnTo>
                        <a:lnTo>
                          <a:pt x="33" y="34"/>
                        </a:lnTo>
                        <a:lnTo>
                          <a:pt x="0" y="23"/>
                        </a:lnTo>
                        <a:lnTo>
                          <a:pt x="16" y="54"/>
                        </a:lnTo>
                        <a:lnTo>
                          <a:pt x="99" y="54"/>
                        </a:lnTo>
                        <a:lnTo>
                          <a:pt x="64" y="42"/>
                        </a:lnTo>
                        <a:lnTo>
                          <a:pt x="127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1" name="Freeform 3178"/>
                  <p:cNvSpPr>
                    <a:spLocks/>
                  </p:cNvSpPr>
                  <p:nvPr/>
                </p:nvSpPr>
                <p:spPr bwMode="auto">
                  <a:xfrm>
                    <a:off x="2891" y="2289"/>
                    <a:ext cx="127" cy="54"/>
                  </a:xfrm>
                  <a:custGeom>
                    <a:avLst/>
                    <a:gdLst>
                      <a:gd name="T0" fmla="*/ 127 w 127"/>
                      <a:gd name="T1" fmla="*/ 12 h 54"/>
                      <a:gd name="T2" fmla="*/ 99 w 127"/>
                      <a:gd name="T3" fmla="*/ 0 h 54"/>
                      <a:gd name="T4" fmla="*/ 33 w 127"/>
                      <a:gd name="T5" fmla="*/ 34 h 54"/>
                      <a:gd name="T6" fmla="*/ 0 w 127"/>
                      <a:gd name="T7" fmla="*/ 23 h 54"/>
                      <a:gd name="T8" fmla="*/ 16 w 127"/>
                      <a:gd name="T9" fmla="*/ 54 h 54"/>
                      <a:gd name="T10" fmla="*/ 99 w 127"/>
                      <a:gd name="T11" fmla="*/ 54 h 54"/>
                      <a:gd name="T12" fmla="*/ 64 w 127"/>
                      <a:gd name="T13" fmla="*/ 42 h 54"/>
                      <a:gd name="T14" fmla="*/ 127 w 127"/>
                      <a:gd name="T15" fmla="*/ 12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4"/>
                      <a:gd name="T26" fmla="*/ 127 w 127"/>
                      <a:gd name="T27" fmla="*/ 54 h 54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4">
                        <a:moveTo>
                          <a:pt x="127" y="12"/>
                        </a:moveTo>
                        <a:lnTo>
                          <a:pt x="99" y="0"/>
                        </a:lnTo>
                        <a:lnTo>
                          <a:pt x="33" y="34"/>
                        </a:lnTo>
                        <a:lnTo>
                          <a:pt x="0" y="23"/>
                        </a:lnTo>
                        <a:lnTo>
                          <a:pt x="16" y="54"/>
                        </a:lnTo>
                        <a:lnTo>
                          <a:pt x="99" y="54"/>
                        </a:lnTo>
                        <a:lnTo>
                          <a:pt x="64" y="42"/>
                        </a:lnTo>
                        <a:lnTo>
                          <a:pt x="127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2" name="Freeform 3179"/>
                  <p:cNvSpPr>
                    <a:spLocks/>
                  </p:cNvSpPr>
                  <p:nvPr/>
                </p:nvSpPr>
                <p:spPr bwMode="auto">
                  <a:xfrm>
                    <a:off x="2898" y="2228"/>
                    <a:ext cx="127" cy="50"/>
                  </a:xfrm>
                  <a:custGeom>
                    <a:avLst/>
                    <a:gdLst>
                      <a:gd name="T0" fmla="*/ 0 w 127"/>
                      <a:gd name="T1" fmla="*/ 11 h 50"/>
                      <a:gd name="T2" fmla="*/ 28 w 127"/>
                      <a:gd name="T3" fmla="*/ 0 h 50"/>
                      <a:gd name="T4" fmla="*/ 97 w 127"/>
                      <a:gd name="T5" fmla="*/ 30 h 50"/>
                      <a:gd name="T6" fmla="*/ 127 w 127"/>
                      <a:gd name="T7" fmla="*/ 22 h 50"/>
                      <a:gd name="T8" fmla="*/ 111 w 127"/>
                      <a:gd name="T9" fmla="*/ 50 h 50"/>
                      <a:gd name="T10" fmla="*/ 31 w 127"/>
                      <a:gd name="T11" fmla="*/ 50 h 50"/>
                      <a:gd name="T12" fmla="*/ 64 w 127"/>
                      <a:gd name="T13" fmla="*/ 42 h 50"/>
                      <a:gd name="T14" fmla="*/ 0 w 127"/>
                      <a:gd name="T15" fmla="*/ 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0"/>
                      <a:gd name="T26" fmla="*/ 127 w 127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0">
                        <a:moveTo>
                          <a:pt x="0" y="11"/>
                        </a:moveTo>
                        <a:lnTo>
                          <a:pt x="28" y="0"/>
                        </a:lnTo>
                        <a:lnTo>
                          <a:pt x="97" y="30"/>
                        </a:lnTo>
                        <a:lnTo>
                          <a:pt x="127" y="22"/>
                        </a:lnTo>
                        <a:lnTo>
                          <a:pt x="111" y="50"/>
                        </a:lnTo>
                        <a:lnTo>
                          <a:pt x="31" y="50"/>
                        </a:lnTo>
                        <a:lnTo>
                          <a:pt x="64" y="42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3" name="Freeform 3180"/>
                  <p:cNvSpPr>
                    <a:spLocks/>
                  </p:cNvSpPr>
                  <p:nvPr/>
                </p:nvSpPr>
                <p:spPr bwMode="auto">
                  <a:xfrm>
                    <a:off x="2898" y="2228"/>
                    <a:ext cx="127" cy="50"/>
                  </a:xfrm>
                  <a:custGeom>
                    <a:avLst/>
                    <a:gdLst>
                      <a:gd name="T0" fmla="*/ 0 w 127"/>
                      <a:gd name="T1" fmla="*/ 11 h 50"/>
                      <a:gd name="T2" fmla="*/ 28 w 127"/>
                      <a:gd name="T3" fmla="*/ 0 h 50"/>
                      <a:gd name="T4" fmla="*/ 97 w 127"/>
                      <a:gd name="T5" fmla="*/ 30 h 50"/>
                      <a:gd name="T6" fmla="*/ 127 w 127"/>
                      <a:gd name="T7" fmla="*/ 22 h 50"/>
                      <a:gd name="T8" fmla="*/ 111 w 127"/>
                      <a:gd name="T9" fmla="*/ 50 h 50"/>
                      <a:gd name="T10" fmla="*/ 31 w 127"/>
                      <a:gd name="T11" fmla="*/ 50 h 50"/>
                      <a:gd name="T12" fmla="*/ 64 w 127"/>
                      <a:gd name="T13" fmla="*/ 42 h 50"/>
                      <a:gd name="T14" fmla="*/ 0 w 127"/>
                      <a:gd name="T15" fmla="*/ 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0"/>
                      <a:gd name="T26" fmla="*/ 127 w 127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0">
                        <a:moveTo>
                          <a:pt x="0" y="11"/>
                        </a:moveTo>
                        <a:lnTo>
                          <a:pt x="28" y="0"/>
                        </a:lnTo>
                        <a:lnTo>
                          <a:pt x="97" y="30"/>
                        </a:lnTo>
                        <a:lnTo>
                          <a:pt x="127" y="22"/>
                        </a:lnTo>
                        <a:lnTo>
                          <a:pt x="111" y="50"/>
                        </a:lnTo>
                        <a:lnTo>
                          <a:pt x="31" y="50"/>
                        </a:lnTo>
                        <a:lnTo>
                          <a:pt x="64" y="42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4" name="Freeform 3181"/>
                  <p:cNvSpPr>
                    <a:spLocks/>
                  </p:cNvSpPr>
                  <p:nvPr/>
                </p:nvSpPr>
                <p:spPr bwMode="auto">
                  <a:xfrm>
                    <a:off x="3025" y="2295"/>
                    <a:ext cx="128" cy="50"/>
                  </a:xfrm>
                  <a:custGeom>
                    <a:avLst/>
                    <a:gdLst>
                      <a:gd name="T0" fmla="*/ 128 w 128"/>
                      <a:gd name="T1" fmla="*/ 39 h 50"/>
                      <a:gd name="T2" fmla="*/ 99 w 128"/>
                      <a:gd name="T3" fmla="*/ 50 h 50"/>
                      <a:gd name="T4" fmla="*/ 33 w 128"/>
                      <a:gd name="T5" fmla="*/ 17 h 50"/>
                      <a:gd name="T6" fmla="*/ 0 w 128"/>
                      <a:gd name="T7" fmla="*/ 28 h 50"/>
                      <a:gd name="T8" fmla="*/ 17 w 128"/>
                      <a:gd name="T9" fmla="*/ 0 h 50"/>
                      <a:gd name="T10" fmla="*/ 99 w 128"/>
                      <a:gd name="T11" fmla="*/ 0 h 50"/>
                      <a:gd name="T12" fmla="*/ 64 w 128"/>
                      <a:gd name="T13" fmla="*/ 8 h 50"/>
                      <a:gd name="T14" fmla="*/ 128 w 128"/>
                      <a:gd name="T15" fmla="*/ 39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0"/>
                      <a:gd name="T26" fmla="*/ 128 w 128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0">
                        <a:moveTo>
                          <a:pt x="128" y="39"/>
                        </a:moveTo>
                        <a:lnTo>
                          <a:pt x="99" y="50"/>
                        </a:lnTo>
                        <a:lnTo>
                          <a:pt x="33" y="17"/>
                        </a:lnTo>
                        <a:lnTo>
                          <a:pt x="0" y="28"/>
                        </a:lnTo>
                        <a:lnTo>
                          <a:pt x="17" y="0"/>
                        </a:lnTo>
                        <a:lnTo>
                          <a:pt x="99" y="0"/>
                        </a:lnTo>
                        <a:lnTo>
                          <a:pt x="64" y="8"/>
                        </a:lnTo>
                        <a:lnTo>
                          <a:pt x="128" y="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25" name="Freeform 3182"/>
                  <p:cNvSpPr>
                    <a:spLocks/>
                  </p:cNvSpPr>
                  <p:nvPr/>
                </p:nvSpPr>
                <p:spPr bwMode="auto">
                  <a:xfrm>
                    <a:off x="3025" y="2295"/>
                    <a:ext cx="128" cy="50"/>
                  </a:xfrm>
                  <a:custGeom>
                    <a:avLst/>
                    <a:gdLst>
                      <a:gd name="T0" fmla="*/ 128 w 128"/>
                      <a:gd name="T1" fmla="*/ 39 h 50"/>
                      <a:gd name="T2" fmla="*/ 99 w 128"/>
                      <a:gd name="T3" fmla="*/ 50 h 50"/>
                      <a:gd name="T4" fmla="*/ 33 w 128"/>
                      <a:gd name="T5" fmla="*/ 17 h 50"/>
                      <a:gd name="T6" fmla="*/ 0 w 128"/>
                      <a:gd name="T7" fmla="*/ 28 h 50"/>
                      <a:gd name="T8" fmla="*/ 17 w 128"/>
                      <a:gd name="T9" fmla="*/ 0 h 50"/>
                      <a:gd name="T10" fmla="*/ 99 w 128"/>
                      <a:gd name="T11" fmla="*/ 0 h 50"/>
                      <a:gd name="T12" fmla="*/ 64 w 128"/>
                      <a:gd name="T13" fmla="*/ 8 h 50"/>
                      <a:gd name="T14" fmla="*/ 128 w 128"/>
                      <a:gd name="T15" fmla="*/ 39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0"/>
                      <a:gd name="T26" fmla="*/ 128 w 128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0">
                        <a:moveTo>
                          <a:pt x="128" y="39"/>
                        </a:moveTo>
                        <a:lnTo>
                          <a:pt x="99" y="50"/>
                        </a:lnTo>
                        <a:lnTo>
                          <a:pt x="33" y="17"/>
                        </a:lnTo>
                        <a:lnTo>
                          <a:pt x="0" y="28"/>
                        </a:lnTo>
                        <a:lnTo>
                          <a:pt x="17" y="0"/>
                        </a:lnTo>
                        <a:lnTo>
                          <a:pt x="99" y="0"/>
                        </a:lnTo>
                        <a:lnTo>
                          <a:pt x="64" y="8"/>
                        </a:lnTo>
                        <a:lnTo>
                          <a:pt x="128" y="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9" name="Group 3183"/>
                <p:cNvGrpSpPr>
                  <a:grpSpLocks/>
                </p:cNvGrpSpPr>
                <p:nvPr/>
              </p:nvGrpSpPr>
              <p:grpSpPr bwMode="auto">
                <a:xfrm>
                  <a:off x="2893" y="2230"/>
                  <a:ext cx="267" cy="118"/>
                  <a:chOff x="2893" y="2230"/>
                  <a:chExt cx="267" cy="118"/>
                </a:xfrm>
              </p:grpSpPr>
              <p:sp>
                <p:nvSpPr>
                  <p:cNvPr id="110" name="Freeform 3184"/>
                  <p:cNvSpPr>
                    <a:spLocks/>
                  </p:cNvSpPr>
                  <p:nvPr/>
                </p:nvSpPr>
                <p:spPr bwMode="auto">
                  <a:xfrm>
                    <a:off x="3032" y="2233"/>
                    <a:ext cx="128" cy="51"/>
                  </a:xfrm>
                  <a:custGeom>
                    <a:avLst/>
                    <a:gdLst>
                      <a:gd name="T0" fmla="*/ 0 w 128"/>
                      <a:gd name="T1" fmla="*/ 39 h 51"/>
                      <a:gd name="T2" fmla="*/ 29 w 128"/>
                      <a:gd name="T3" fmla="*/ 51 h 51"/>
                      <a:gd name="T4" fmla="*/ 97 w 128"/>
                      <a:gd name="T5" fmla="*/ 17 h 51"/>
                      <a:gd name="T6" fmla="*/ 128 w 128"/>
                      <a:gd name="T7" fmla="*/ 28 h 51"/>
                      <a:gd name="T8" fmla="*/ 111 w 128"/>
                      <a:gd name="T9" fmla="*/ 0 h 51"/>
                      <a:gd name="T10" fmla="*/ 31 w 128"/>
                      <a:gd name="T11" fmla="*/ 0 h 51"/>
                      <a:gd name="T12" fmla="*/ 64 w 128"/>
                      <a:gd name="T13" fmla="*/ 9 h 51"/>
                      <a:gd name="T14" fmla="*/ 0 w 128"/>
                      <a:gd name="T15" fmla="*/ 39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1"/>
                      <a:gd name="T26" fmla="*/ 128 w 128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1">
                        <a:moveTo>
                          <a:pt x="0" y="39"/>
                        </a:moveTo>
                        <a:lnTo>
                          <a:pt x="29" y="51"/>
                        </a:lnTo>
                        <a:lnTo>
                          <a:pt x="97" y="17"/>
                        </a:lnTo>
                        <a:lnTo>
                          <a:pt x="128" y="28"/>
                        </a:lnTo>
                        <a:lnTo>
                          <a:pt x="111" y="0"/>
                        </a:lnTo>
                        <a:lnTo>
                          <a:pt x="31" y="0"/>
                        </a:lnTo>
                        <a:lnTo>
                          <a:pt x="64" y="9"/>
                        </a:lnTo>
                        <a:lnTo>
                          <a:pt x="0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1" name="Freeform 3185"/>
                  <p:cNvSpPr>
                    <a:spLocks/>
                  </p:cNvSpPr>
                  <p:nvPr/>
                </p:nvSpPr>
                <p:spPr bwMode="auto">
                  <a:xfrm>
                    <a:off x="3032" y="2233"/>
                    <a:ext cx="128" cy="51"/>
                  </a:xfrm>
                  <a:custGeom>
                    <a:avLst/>
                    <a:gdLst>
                      <a:gd name="T0" fmla="*/ 0 w 128"/>
                      <a:gd name="T1" fmla="*/ 39 h 51"/>
                      <a:gd name="T2" fmla="*/ 29 w 128"/>
                      <a:gd name="T3" fmla="*/ 51 h 51"/>
                      <a:gd name="T4" fmla="*/ 97 w 128"/>
                      <a:gd name="T5" fmla="*/ 17 h 51"/>
                      <a:gd name="T6" fmla="*/ 128 w 128"/>
                      <a:gd name="T7" fmla="*/ 28 h 51"/>
                      <a:gd name="T8" fmla="*/ 111 w 128"/>
                      <a:gd name="T9" fmla="*/ 0 h 51"/>
                      <a:gd name="T10" fmla="*/ 31 w 128"/>
                      <a:gd name="T11" fmla="*/ 0 h 51"/>
                      <a:gd name="T12" fmla="*/ 64 w 128"/>
                      <a:gd name="T13" fmla="*/ 9 h 51"/>
                      <a:gd name="T14" fmla="*/ 0 w 128"/>
                      <a:gd name="T15" fmla="*/ 39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1"/>
                      <a:gd name="T26" fmla="*/ 128 w 128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1">
                        <a:moveTo>
                          <a:pt x="0" y="39"/>
                        </a:moveTo>
                        <a:lnTo>
                          <a:pt x="29" y="51"/>
                        </a:lnTo>
                        <a:lnTo>
                          <a:pt x="97" y="17"/>
                        </a:lnTo>
                        <a:lnTo>
                          <a:pt x="128" y="28"/>
                        </a:lnTo>
                        <a:lnTo>
                          <a:pt x="111" y="0"/>
                        </a:lnTo>
                        <a:lnTo>
                          <a:pt x="31" y="0"/>
                        </a:lnTo>
                        <a:lnTo>
                          <a:pt x="64" y="9"/>
                        </a:lnTo>
                        <a:lnTo>
                          <a:pt x="0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2" name="Freeform 3186"/>
                  <p:cNvSpPr>
                    <a:spLocks/>
                  </p:cNvSpPr>
                  <p:nvPr/>
                </p:nvSpPr>
                <p:spPr bwMode="auto">
                  <a:xfrm>
                    <a:off x="2893" y="2292"/>
                    <a:ext cx="128" cy="53"/>
                  </a:xfrm>
                  <a:custGeom>
                    <a:avLst/>
                    <a:gdLst>
                      <a:gd name="T0" fmla="*/ 128 w 128"/>
                      <a:gd name="T1" fmla="*/ 11 h 53"/>
                      <a:gd name="T2" fmla="*/ 99 w 128"/>
                      <a:gd name="T3" fmla="*/ 0 h 53"/>
                      <a:gd name="T4" fmla="*/ 33 w 128"/>
                      <a:gd name="T5" fmla="*/ 34 h 53"/>
                      <a:gd name="T6" fmla="*/ 0 w 128"/>
                      <a:gd name="T7" fmla="*/ 23 h 53"/>
                      <a:gd name="T8" fmla="*/ 17 w 128"/>
                      <a:gd name="T9" fmla="*/ 53 h 53"/>
                      <a:gd name="T10" fmla="*/ 99 w 128"/>
                      <a:gd name="T11" fmla="*/ 53 h 53"/>
                      <a:gd name="T12" fmla="*/ 64 w 128"/>
                      <a:gd name="T13" fmla="*/ 42 h 53"/>
                      <a:gd name="T14" fmla="*/ 128 w 128"/>
                      <a:gd name="T15" fmla="*/ 11 h 5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3"/>
                      <a:gd name="T26" fmla="*/ 128 w 128"/>
                      <a:gd name="T27" fmla="*/ 53 h 53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3">
                        <a:moveTo>
                          <a:pt x="128" y="11"/>
                        </a:moveTo>
                        <a:lnTo>
                          <a:pt x="99" y="0"/>
                        </a:lnTo>
                        <a:lnTo>
                          <a:pt x="33" y="34"/>
                        </a:lnTo>
                        <a:lnTo>
                          <a:pt x="0" y="23"/>
                        </a:lnTo>
                        <a:lnTo>
                          <a:pt x="17" y="53"/>
                        </a:lnTo>
                        <a:lnTo>
                          <a:pt x="99" y="53"/>
                        </a:lnTo>
                        <a:lnTo>
                          <a:pt x="64" y="42"/>
                        </a:lnTo>
                        <a:lnTo>
                          <a:pt x="128" y="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3" name="Freeform 3187"/>
                  <p:cNvSpPr>
                    <a:spLocks/>
                  </p:cNvSpPr>
                  <p:nvPr/>
                </p:nvSpPr>
                <p:spPr bwMode="auto">
                  <a:xfrm>
                    <a:off x="2893" y="2292"/>
                    <a:ext cx="128" cy="53"/>
                  </a:xfrm>
                  <a:custGeom>
                    <a:avLst/>
                    <a:gdLst>
                      <a:gd name="T0" fmla="*/ 128 w 128"/>
                      <a:gd name="T1" fmla="*/ 11 h 53"/>
                      <a:gd name="T2" fmla="*/ 99 w 128"/>
                      <a:gd name="T3" fmla="*/ 0 h 53"/>
                      <a:gd name="T4" fmla="*/ 33 w 128"/>
                      <a:gd name="T5" fmla="*/ 34 h 53"/>
                      <a:gd name="T6" fmla="*/ 0 w 128"/>
                      <a:gd name="T7" fmla="*/ 23 h 53"/>
                      <a:gd name="T8" fmla="*/ 17 w 128"/>
                      <a:gd name="T9" fmla="*/ 53 h 53"/>
                      <a:gd name="T10" fmla="*/ 99 w 128"/>
                      <a:gd name="T11" fmla="*/ 53 h 53"/>
                      <a:gd name="T12" fmla="*/ 64 w 128"/>
                      <a:gd name="T13" fmla="*/ 42 h 53"/>
                      <a:gd name="T14" fmla="*/ 128 w 128"/>
                      <a:gd name="T15" fmla="*/ 11 h 5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3"/>
                      <a:gd name="T26" fmla="*/ 128 w 128"/>
                      <a:gd name="T27" fmla="*/ 53 h 53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3">
                        <a:moveTo>
                          <a:pt x="128" y="11"/>
                        </a:moveTo>
                        <a:lnTo>
                          <a:pt x="99" y="0"/>
                        </a:lnTo>
                        <a:lnTo>
                          <a:pt x="33" y="34"/>
                        </a:lnTo>
                        <a:lnTo>
                          <a:pt x="0" y="23"/>
                        </a:lnTo>
                        <a:lnTo>
                          <a:pt x="17" y="53"/>
                        </a:lnTo>
                        <a:lnTo>
                          <a:pt x="99" y="53"/>
                        </a:lnTo>
                        <a:lnTo>
                          <a:pt x="64" y="42"/>
                        </a:lnTo>
                        <a:lnTo>
                          <a:pt x="128" y="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4" name="Freeform 3188"/>
                  <p:cNvSpPr>
                    <a:spLocks/>
                  </p:cNvSpPr>
                  <p:nvPr/>
                </p:nvSpPr>
                <p:spPr bwMode="auto">
                  <a:xfrm>
                    <a:off x="2900" y="2230"/>
                    <a:ext cx="128" cy="51"/>
                  </a:xfrm>
                  <a:custGeom>
                    <a:avLst/>
                    <a:gdLst>
                      <a:gd name="T0" fmla="*/ 0 w 128"/>
                      <a:gd name="T1" fmla="*/ 12 h 51"/>
                      <a:gd name="T2" fmla="*/ 29 w 128"/>
                      <a:gd name="T3" fmla="*/ 0 h 51"/>
                      <a:gd name="T4" fmla="*/ 97 w 128"/>
                      <a:gd name="T5" fmla="*/ 31 h 51"/>
                      <a:gd name="T6" fmla="*/ 128 w 128"/>
                      <a:gd name="T7" fmla="*/ 23 h 51"/>
                      <a:gd name="T8" fmla="*/ 111 w 128"/>
                      <a:gd name="T9" fmla="*/ 51 h 51"/>
                      <a:gd name="T10" fmla="*/ 31 w 128"/>
                      <a:gd name="T11" fmla="*/ 51 h 51"/>
                      <a:gd name="T12" fmla="*/ 64 w 128"/>
                      <a:gd name="T13" fmla="*/ 42 h 51"/>
                      <a:gd name="T14" fmla="*/ 0 w 128"/>
                      <a:gd name="T15" fmla="*/ 12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1"/>
                      <a:gd name="T26" fmla="*/ 128 w 128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1">
                        <a:moveTo>
                          <a:pt x="0" y="12"/>
                        </a:moveTo>
                        <a:lnTo>
                          <a:pt x="29" y="0"/>
                        </a:lnTo>
                        <a:lnTo>
                          <a:pt x="97" y="31"/>
                        </a:lnTo>
                        <a:lnTo>
                          <a:pt x="128" y="23"/>
                        </a:lnTo>
                        <a:lnTo>
                          <a:pt x="111" y="51"/>
                        </a:lnTo>
                        <a:lnTo>
                          <a:pt x="31" y="51"/>
                        </a:lnTo>
                        <a:lnTo>
                          <a:pt x="64" y="4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5" name="Freeform 3189"/>
                  <p:cNvSpPr>
                    <a:spLocks/>
                  </p:cNvSpPr>
                  <p:nvPr/>
                </p:nvSpPr>
                <p:spPr bwMode="auto">
                  <a:xfrm>
                    <a:off x="2900" y="2230"/>
                    <a:ext cx="128" cy="51"/>
                  </a:xfrm>
                  <a:custGeom>
                    <a:avLst/>
                    <a:gdLst>
                      <a:gd name="T0" fmla="*/ 0 w 128"/>
                      <a:gd name="T1" fmla="*/ 12 h 51"/>
                      <a:gd name="T2" fmla="*/ 29 w 128"/>
                      <a:gd name="T3" fmla="*/ 0 h 51"/>
                      <a:gd name="T4" fmla="*/ 97 w 128"/>
                      <a:gd name="T5" fmla="*/ 31 h 51"/>
                      <a:gd name="T6" fmla="*/ 128 w 128"/>
                      <a:gd name="T7" fmla="*/ 23 h 51"/>
                      <a:gd name="T8" fmla="*/ 111 w 128"/>
                      <a:gd name="T9" fmla="*/ 51 h 51"/>
                      <a:gd name="T10" fmla="*/ 31 w 128"/>
                      <a:gd name="T11" fmla="*/ 51 h 51"/>
                      <a:gd name="T12" fmla="*/ 64 w 128"/>
                      <a:gd name="T13" fmla="*/ 42 h 51"/>
                      <a:gd name="T14" fmla="*/ 0 w 128"/>
                      <a:gd name="T15" fmla="*/ 12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1"/>
                      <a:gd name="T26" fmla="*/ 128 w 128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1">
                        <a:moveTo>
                          <a:pt x="0" y="12"/>
                        </a:moveTo>
                        <a:lnTo>
                          <a:pt x="29" y="0"/>
                        </a:lnTo>
                        <a:lnTo>
                          <a:pt x="97" y="31"/>
                        </a:lnTo>
                        <a:lnTo>
                          <a:pt x="128" y="23"/>
                        </a:lnTo>
                        <a:lnTo>
                          <a:pt x="111" y="51"/>
                        </a:lnTo>
                        <a:lnTo>
                          <a:pt x="31" y="51"/>
                        </a:lnTo>
                        <a:lnTo>
                          <a:pt x="64" y="4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6" name="Freeform 3190"/>
                  <p:cNvSpPr>
                    <a:spLocks/>
                  </p:cNvSpPr>
                  <p:nvPr/>
                </p:nvSpPr>
                <p:spPr bwMode="auto">
                  <a:xfrm>
                    <a:off x="3028" y="2298"/>
                    <a:ext cx="127" cy="50"/>
                  </a:xfrm>
                  <a:custGeom>
                    <a:avLst/>
                    <a:gdLst>
                      <a:gd name="T0" fmla="*/ 127 w 127"/>
                      <a:gd name="T1" fmla="*/ 39 h 50"/>
                      <a:gd name="T2" fmla="*/ 99 w 127"/>
                      <a:gd name="T3" fmla="*/ 50 h 50"/>
                      <a:gd name="T4" fmla="*/ 33 w 127"/>
                      <a:gd name="T5" fmla="*/ 17 h 50"/>
                      <a:gd name="T6" fmla="*/ 0 w 127"/>
                      <a:gd name="T7" fmla="*/ 28 h 50"/>
                      <a:gd name="T8" fmla="*/ 16 w 127"/>
                      <a:gd name="T9" fmla="*/ 0 h 50"/>
                      <a:gd name="T10" fmla="*/ 99 w 127"/>
                      <a:gd name="T11" fmla="*/ 0 h 50"/>
                      <a:gd name="T12" fmla="*/ 63 w 127"/>
                      <a:gd name="T13" fmla="*/ 8 h 50"/>
                      <a:gd name="T14" fmla="*/ 127 w 127"/>
                      <a:gd name="T15" fmla="*/ 39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0"/>
                      <a:gd name="T26" fmla="*/ 127 w 127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0">
                        <a:moveTo>
                          <a:pt x="127" y="39"/>
                        </a:moveTo>
                        <a:lnTo>
                          <a:pt x="99" y="50"/>
                        </a:lnTo>
                        <a:lnTo>
                          <a:pt x="33" y="17"/>
                        </a:lnTo>
                        <a:lnTo>
                          <a:pt x="0" y="28"/>
                        </a:lnTo>
                        <a:lnTo>
                          <a:pt x="16" y="0"/>
                        </a:lnTo>
                        <a:lnTo>
                          <a:pt x="99" y="0"/>
                        </a:lnTo>
                        <a:lnTo>
                          <a:pt x="63" y="8"/>
                        </a:lnTo>
                        <a:lnTo>
                          <a:pt x="127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17" name="Freeform 3191"/>
                  <p:cNvSpPr>
                    <a:spLocks/>
                  </p:cNvSpPr>
                  <p:nvPr/>
                </p:nvSpPr>
                <p:spPr bwMode="auto">
                  <a:xfrm>
                    <a:off x="3028" y="2298"/>
                    <a:ext cx="127" cy="50"/>
                  </a:xfrm>
                  <a:custGeom>
                    <a:avLst/>
                    <a:gdLst>
                      <a:gd name="T0" fmla="*/ 127 w 127"/>
                      <a:gd name="T1" fmla="*/ 39 h 50"/>
                      <a:gd name="T2" fmla="*/ 99 w 127"/>
                      <a:gd name="T3" fmla="*/ 50 h 50"/>
                      <a:gd name="T4" fmla="*/ 33 w 127"/>
                      <a:gd name="T5" fmla="*/ 17 h 50"/>
                      <a:gd name="T6" fmla="*/ 0 w 127"/>
                      <a:gd name="T7" fmla="*/ 28 h 50"/>
                      <a:gd name="T8" fmla="*/ 16 w 127"/>
                      <a:gd name="T9" fmla="*/ 0 h 50"/>
                      <a:gd name="T10" fmla="*/ 99 w 127"/>
                      <a:gd name="T11" fmla="*/ 0 h 50"/>
                      <a:gd name="T12" fmla="*/ 63 w 127"/>
                      <a:gd name="T13" fmla="*/ 8 h 50"/>
                      <a:gd name="T14" fmla="*/ 127 w 127"/>
                      <a:gd name="T15" fmla="*/ 39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0"/>
                      <a:gd name="T26" fmla="*/ 127 w 127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0">
                        <a:moveTo>
                          <a:pt x="127" y="39"/>
                        </a:moveTo>
                        <a:lnTo>
                          <a:pt x="99" y="50"/>
                        </a:lnTo>
                        <a:lnTo>
                          <a:pt x="33" y="17"/>
                        </a:lnTo>
                        <a:lnTo>
                          <a:pt x="0" y="28"/>
                        </a:lnTo>
                        <a:lnTo>
                          <a:pt x="16" y="0"/>
                        </a:lnTo>
                        <a:lnTo>
                          <a:pt x="99" y="0"/>
                        </a:lnTo>
                        <a:lnTo>
                          <a:pt x="63" y="8"/>
                        </a:lnTo>
                        <a:lnTo>
                          <a:pt x="127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06" name="Line 3192"/>
              <p:cNvSpPr>
                <a:spLocks noChangeShapeType="1"/>
              </p:cNvSpPr>
              <p:nvPr/>
            </p:nvSpPr>
            <p:spPr bwMode="auto">
              <a:xfrm>
                <a:off x="2832" y="2287"/>
                <a:ext cx="1" cy="112"/>
              </a:xfrm>
              <a:prstGeom prst="line">
                <a:avLst/>
              </a:prstGeom>
              <a:noFill/>
              <a:ln w="3175">
                <a:solidFill>
                  <a:srgbClr val="AAE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3193"/>
              <p:cNvSpPr>
                <a:spLocks noChangeShapeType="1"/>
              </p:cNvSpPr>
              <p:nvPr/>
            </p:nvSpPr>
            <p:spPr bwMode="auto">
              <a:xfrm>
                <a:off x="3219" y="2287"/>
                <a:ext cx="1" cy="112"/>
              </a:xfrm>
              <a:prstGeom prst="line">
                <a:avLst/>
              </a:prstGeom>
              <a:noFill/>
              <a:ln w="3175">
                <a:solidFill>
                  <a:srgbClr val="AAE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26" name="Line 3194"/>
            <p:cNvSpPr>
              <a:spLocks noChangeShapeType="1"/>
            </p:cNvSpPr>
            <p:nvPr/>
          </p:nvSpPr>
          <p:spPr bwMode="auto">
            <a:xfrm>
              <a:off x="1373188" y="5250185"/>
              <a:ext cx="833437" cy="16668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127" name="Text Box 3195"/>
            <p:cNvSpPr txBox="1">
              <a:spLocks noChangeArrowheads="1"/>
            </p:cNvSpPr>
            <p:nvPr/>
          </p:nvSpPr>
          <p:spPr bwMode="auto">
            <a:xfrm>
              <a:off x="1352550" y="5377185"/>
              <a:ext cx="557213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med" len="sm"/>
                  <a:tailEnd type="none" w="med" len="sm"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l"/>
              <a:r>
                <a:rPr lang="en-US" altLang="x-none" sz="1600"/>
                <a:t>BGP</a:t>
              </a:r>
              <a:endParaRPr lang="en-US" altLang="x-none" sz="1800"/>
            </a:p>
          </p:txBody>
        </p:sp>
        <p:sp>
          <p:nvSpPr>
            <p:cNvPr id="128" name="Text Box 3196"/>
            <p:cNvSpPr txBox="1">
              <a:spLocks noChangeArrowheads="1"/>
            </p:cNvSpPr>
            <p:nvPr/>
          </p:nvSpPr>
          <p:spPr bwMode="auto">
            <a:xfrm>
              <a:off x="2936875" y="5340672"/>
              <a:ext cx="7175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med" len="sm"/>
                  <a:tailEnd type="none" w="med" len="sm"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l"/>
              <a:r>
                <a:rPr lang="en-US" altLang="x-none" sz="1600"/>
                <a:t>OSPF</a:t>
              </a:r>
              <a:endParaRPr lang="en-US" altLang="x-none" sz="1800"/>
            </a:p>
          </p:txBody>
        </p:sp>
        <p:sp>
          <p:nvSpPr>
            <p:cNvPr id="129" name="Line 3197"/>
            <p:cNvSpPr>
              <a:spLocks noChangeShapeType="1"/>
            </p:cNvSpPr>
            <p:nvPr/>
          </p:nvSpPr>
          <p:spPr bwMode="auto">
            <a:xfrm>
              <a:off x="2659063" y="5480372"/>
              <a:ext cx="355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med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130" name="Text Box 3198"/>
            <p:cNvSpPr txBox="1">
              <a:spLocks noChangeArrowheads="1"/>
            </p:cNvSpPr>
            <p:nvPr/>
          </p:nvSpPr>
          <p:spPr bwMode="auto">
            <a:xfrm>
              <a:off x="390525" y="4945385"/>
              <a:ext cx="611188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 type="none" w="med" len="sm"/>
                  <a:tailEnd type="none" w="med" len="sm"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l"/>
              <a:r>
                <a:rPr lang="en-US" altLang="x-none" sz="1600"/>
                <a:t>Peer</a:t>
              </a:r>
              <a:endParaRPr lang="en-US" altLang="x-none" sz="1800"/>
            </a:p>
          </p:txBody>
        </p:sp>
        <p:grpSp>
          <p:nvGrpSpPr>
            <p:cNvPr id="131" name="Group 3199"/>
            <p:cNvGrpSpPr>
              <a:grpSpLocks/>
            </p:cNvGrpSpPr>
            <p:nvPr/>
          </p:nvGrpSpPr>
          <p:grpSpPr bwMode="auto">
            <a:xfrm>
              <a:off x="1931988" y="6043935"/>
              <a:ext cx="460375" cy="231775"/>
              <a:chOff x="2832" y="2209"/>
              <a:chExt cx="388" cy="239"/>
            </a:xfrm>
          </p:grpSpPr>
          <p:sp>
            <p:nvSpPr>
              <p:cNvPr id="132" name="Oval 3200"/>
              <p:cNvSpPr>
                <a:spLocks noChangeArrowheads="1"/>
              </p:cNvSpPr>
              <p:nvPr/>
            </p:nvSpPr>
            <p:spPr bwMode="auto">
              <a:xfrm>
                <a:off x="2833" y="2321"/>
                <a:ext cx="387" cy="127"/>
              </a:xfrm>
              <a:prstGeom prst="ellipse">
                <a:avLst/>
              </a:prstGeom>
              <a:solidFill>
                <a:srgbClr val="0078AA"/>
              </a:solidFill>
              <a:ln w="3175">
                <a:solidFill>
                  <a:srgbClr val="AAE6FF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endParaRPr lang="el-GR" altLang="x-none"/>
              </a:p>
            </p:txBody>
          </p:sp>
          <p:sp>
            <p:nvSpPr>
              <p:cNvPr id="133" name="Rectangle 3201"/>
              <p:cNvSpPr>
                <a:spLocks noChangeArrowheads="1"/>
              </p:cNvSpPr>
              <p:nvPr/>
            </p:nvSpPr>
            <p:spPr bwMode="auto">
              <a:xfrm>
                <a:off x="2832" y="2289"/>
                <a:ext cx="387" cy="112"/>
              </a:xfrm>
              <a:prstGeom prst="rect">
                <a:avLst/>
              </a:prstGeom>
              <a:solidFill>
                <a:srgbClr val="00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endParaRPr lang="el-GR" altLang="x-none"/>
              </a:p>
            </p:txBody>
          </p:sp>
          <p:sp>
            <p:nvSpPr>
              <p:cNvPr id="134" name="Rectangle 3202"/>
              <p:cNvSpPr>
                <a:spLocks noChangeArrowheads="1"/>
              </p:cNvSpPr>
              <p:nvPr/>
            </p:nvSpPr>
            <p:spPr bwMode="auto">
              <a:xfrm>
                <a:off x="2832" y="2289"/>
                <a:ext cx="387" cy="112"/>
              </a:xfrm>
              <a:prstGeom prst="rect">
                <a:avLst/>
              </a:prstGeom>
              <a:solidFill>
                <a:srgbClr val="00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endParaRPr lang="el-GR" altLang="x-none"/>
              </a:p>
            </p:txBody>
          </p:sp>
          <p:sp>
            <p:nvSpPr>
              <p:cNvPr id="135" name="Oval 3203"/>
              <p:cNvSpPr>
                <a:spLocks noChangeArrowheads="1"/>
              </p:cNvSpPr>
              <p:nvPr/>
            </p:nvSpPr>
            <p:spPr bwMode="auto">
              <a:xfrm>
                <a:off x="2833" y="2209"/>
                <a:ext cx="387" cy="158"/>
              </a:xfrm>
              <a:prstGeom prst="ellipse">
                <a:avLst/>
              </a:prstGeom>
              <a:solidFill>
                <a:srgbClr val="00B4FF"/>
              </a:solidFill>
              <a:ln w="3175">
                <a:solidFill>
                  <a:srgbClr val="AAE6FF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endParaRPr lang="el-GR" altLang="x-none"/>
              </a:p>
            </p:txBody>
          </p:sp>
          <p:grpSp>
            <p:nvGrpSpPr>
              <p:cNvPr id="136" name="Group 3204"/>
              <p:cNvGrpSpPr>
                <a:grpSpLocks/>
              </p:cNvGrpSpPr>
              <p:nvPr/>
            </p:nvGrpSpPr>
            <p:grpSpPr bwMode="auto">
              <a:xfrm>
                <a:off x="2891" y="2228"/>
                <a:ext cx="269" cy="120"/>
                <a:chOff x="2891" y="2228"/>
                <a:chExt cx="269" cy="120"/>
              </a:xfrm>
            </p:grpSpPr>
            <p:grpSp>
              <p:nvGrpSpPr>
                <p:cNvPr id="139" name="Group 3205"/>
                <p:cNvGrpSpPr>
                  <a:grpSpLocks/>
                </p:cNvGrpSpPr>
                <p:nvPr/>
              </p:nvGrpSpPr>
              <p:grpSpPr bwMode="auto">
                <a:xfrm>
                  <a:off x="2891" y="2228"/>
                  <a:ext cx="266" cy="117"/>
                  <a:chOff x="2891" y="2228"/>
                  <a:chExt cx="266" cy="117"/>
                </a:xfrm>
              </p:grpSpPr>
              <p:sp>
                <p:nvSpPr>
                  <p:cNvPr id="149" name="Freeform 3206"/>
                  <p:cNvSpPr>
                    <a:spLocks/>
                  </p:cNvSpPr>
                  <p:nvPr/>
                </p:nvSpPr>
                <p:spPr bwMode="auto">
                  <a:xfrm>
                    <a:off x="3030" y="2230"/>
                    <a:ext cx="127" cy="51"/>
                  </a:xfrm>
                  <a:custGeom>
                    <a:avLst/>
                    <a:gdLst>
                      <a:gd name="T0" fmla="*/ 0 w 127"/>
                      <a:gd name="T1" fmla="*/ 40 h 51"/>
                      <a:gd name="T2" fmla="*/ 28 w 127"/>
                      <a:gd name="T3" fmla="*/ 51 h 51"/>
                      <a:gd name="T4" fmla="*/ 97 w 127"/>
                      <a:gd name="T5" fmla="*/ 17 h 51"/>
                      <a:gd name="T6" fmla="*/ 127 w 127"/>
                      <a:gd name="T7" fmla="*/ 28 h 51"/>
                      <a:gd name="T8" fmla="*/ 111 w 127"/>
                      <a:gd name="T9" fmla="*/ 0 h 51"/>
                      <a:gd name="T10" fmla="*/ 31 w 127"/>
                      <a:gd name="T11" fmla="*/ 0 h 51"/>
                      <a:gd name="T12" fmla="*/ 64 w 127"/>
                      <a:gd name="T13" fmla="*/ 9 h 51"/>
                      <a:gd name="T14" fmla="*/ 0 w 127"/>
                      <a:gd name="T15" fmla="*/ 40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1"/>
                      <a:gd name="T26" fmla="*/ 127 w 127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1">
                        <a:moveTo>
                          <a:pt x="0" y="40"/>
                        </a:moveTo>
                        <a:lnTo>
                          <a:pt x="28" y="51"/>
                        </a:lnTo>
                        <a:lnTo>
                          <a:pt x="97" y="17"/>
                        </a:lnTo>
                        <a:lnTo>
                          <a:pt x="127" y="28"/>
                        </a:lnTo>
                        <a:lnTo>
                          <a:pt x="111" y="0"/>
                        </a:lnTo>
                        <a:lnTo>
                          <a:pt x="31" y="0"/>
                        </a:lnTo>
                        <a:lnTo>
                          <a:pt x="64" y="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0" name="Freeform 3207"/>
                  <p:cNvSpPr>
                    <a:spLocks/>
                  </p:cNvSpPr>
                  <p:nvPr/>
                </p:nvSpPr>
                <p:spPr bwMode="auto">
                  <a:xfrm>
                    <a:off x="3030" y="2230"/>
                    <a:ext cx="127" cy="51"/>
                  </a:xfrm>
                  <a:custGeom>
                    <a:avLst/>
                    <a:gdLst>
                      <a:gd name="T0" fmla="*/ 0 w 127"/>
                      <a:gd name="T1" fmla="*/ 40 h 51"/>
                      <a:gd name="T2" fmla="*/ 28 w 127"/>
                      <a:gd name="T3" fmla="*/ 51 h 51"/>
                      <a:gd name="T4" fmla="*/ 97 w 127"/>
                      <a:gd name="T5" fmla="*/ 17 h 51"/>
                      <a:gd name="T6" fmla="*/ 127 w 127"/>
                      <a:gd name="T7" fmla="*/ 28 h 51"/>
                      <a:gd name="T8" fmla="*/ 111 w 127"/>
                      <a:gd name="T9" fmla="*/ 0 h 51"/>
                      <a:gd name="T10" fmla="*/ 31 w 127"/>
                      <a:gd name="T11" fmla="*/ 0 h 51"/>
                      <a:gd name="T12" fmla="*/ 64 w 127"/>
                      <a:gd name="T13" fmla="*/ 9 h 51"/>
                      <a:gd name="T14" fmla="*/ 0 w 127"/>
                      <a:gd name="T15" fmla="*/ 40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1"/>
                      <a:gd name="T26" fmla="*/ 127 w 127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1">
                        <a:moveTo>
                          <a:pt x="0" y="40"/>
                        </a:moveTo>
                        <a:lnTo>
                          <a:pt x="28" y="51"/>
                        </a:lnTo>
                        <a:lnTo>
                          <a:pt x="97" y="17"/>
                        </a:lnTo>
                        <a:lnTo>
                          <a:pt x="127" y="28"/>
                        </a:lnTo>
                        <a:lnTo>
                          <a:pt x="111" y="0"/>
                        </a:lnTo>
                        <a:lnTo>
                          <a:pt x="31" y="0"/>
                        </a:lnTo>
                        <a:lnTo>
                          <a:pt x="64" y="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1" name="Freeform 3208"/>
                  <p:cNvSpPr>
                    <a:spLocks/>
                  </p:cNvSpPr>
                  <p:nvPr/>
                </p:nvSpPr>
                <p:spPr bwMode="auto">
                  <a:xfrm>
                    <a:off x="2891" y="2289"/>
                    <a:ext cx="127" cy="54"/>
                  </a:xfrm>
                  <a:custGeom>
                    <a:avLst/>
                    <a:gdLst>
                      <a:gd name="T0" fmla="*/ 127 w 127"/>
                      <a:gd name="T1" fmla="*/ 12 h 54"/>
                      <a:gd name="T2" fmla="*/ 99 w 127"/>
                      <a:gd name="T3" fmla="*/ 0 h 54"/>
                      <a:gd name="T4" fmla="*/ 33 w 127"/>
                      <a:gd name="T5" fmla="*/ 34 h 54"/>
                      <a:gd name="T6" fmla="*/ 0 w 127"/>
                      <a:gd name="T7" fmla="*/ 23 h 54"/>
                      <a:gd name="T8" fmla="*/ 16 w 127"/>
                      <a:gd name="T9" fmla="*/ 54 h 54"/>
                      <a:gd name="T10" fmla="*/ 99 w 127"/>
                      <a:gd name="T11" fmla="*/ 54 h 54"/>
                      <a:gd name="T12" fmla="*/ 64 w 127"/>
                      <a:gd name="T13" fmla="*/ 42 h 54"/>
                      <a:gd name="T14" fmla="*/ 127 w 127"/>
                      <a:gd name="T15" fmla="*/ 12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4"/>
                      <a:gd name="T26" fmla="*/ 127 w 127"/>
                      <a:gd name="T27" fmla="*/ 54 h 54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4">
                        <a:moveTo>
                          <a:pt x="127" y="12"/>
                        </a:moveTo>
                        <a:lnTo>
                          <a:pt x="99" y="0"/>
                        </a:lnTo>
                        <a:lnTo>
                          <a:pt x="33" y="34"/>
                        </a:lnTo>
                        <a:lnTo>
                          <a:pt x="0" y="23"/>
                        </a:lnTo>
                        <a:lnTo>
                          <a:pt x="16" y="54"/>
                        </a:lnTo>
                        <a:lnTo>
                          <a:pt x="99" y="54"/>
                        </a:lnTo>
                        <a:lnTo>
                          <a:pt x="64" y="42"/>
                        </a:lnTo>
                        <a:lnTo>
                          <a:pt x="127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2" name="Freeform 3209"/>
                  <p:cNvSpPr>
                    <a:spLocks/>
                  </p:cNvSpPr>
                  <p:nvPr/>
                </p:nvSpPr>
                <p:spPr bwMode="auto">
                  <a:xfrm>
                    <a:off x="2891" y="2289"/>
                    <a:ext cx="127" cy="54"/>
                  </a:xfrm>
                  <a:custGeom>
                    <a:avLst/>
                    <a:gdLst>
                      <a:gd name="T0" fmla="*/ 127 w 127"/>
                      <a:gd name="T1" fmla="*/ 12 h 54"/>
                      <a:gd name="T2" fmla="*/ 99 w 127"/>
                      <a:gd name="T3" fmla="*/ 0 h 54"/>
                      <a:gd name="T4" fmla="*/ 33 w 127"/>
                      <a:gd name="T5" fmla="*/ 34 h 54"/>
                      <a:gd name="T6" fmla="*/ 0 w 127"/>
                      <a:gd name="T7" fmla="*/ 23 h 54"/>
                      <a:gd name="T8" fmla="*/ 16 w 127"/>
                      <a:gd name="T9" fmla="*/ 54 h 54"/>
                      <a:gd name="T10" fmla="*/ 99 w 127"/>
                      <a:gd name="T11" fmla="*/ 54 h 54"/>
                      <a:gd name="T12" fmla="*/ 64 w 127"/>
                      <a:gd name="T13" fmla="*/ 42 h 54"/>
                      <a:gd name="T14" fmla="*/ 127 w 127"/>
                      <a:gd name="T15" fmla="*/ 12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4"/>
                      <a:gd name="T26" fmla="*/ 127 w 127"/>
                      <a:gd name="T27" fmla="*/ 54 h 54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4">
                        <a:moveTo>
                          <a:pt x="127" y="12"/>
                        </a:moveTo>
                        <a:lnTo>
                          <a:pt x="99" y="0"/>
                        </a:lnTo>
                        <a:lnTo>
                          <a:pt x="33" y="34"/>
                        </a:lnTo>
                        <a:lnTo>
                          <a:pt x="0" y="23"/>
                        </a:lnTo>
                        <a:lnTo>
                          <a:pt x="16" y="54"/>
                        </a:lnTo>
                        <a:lnTo>
                          <a:pt x="99" y="54"/>
                        </a:lnTo>
                        <a:lnTo>
                          <a:pt x="64" y="42"/>
                        </a:lnTo>
                        <a:lnTo>
                          <a:pt x="127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3" name="Freeform 3210"/>
                  <p:cNvSpPr>
                    <a:spLocks/>
                  </p:cNvSpPr>
                  <p:nvPr/>
                </p:nvSpPr>
                <p:spPr bwMode="auto">
                  <a:xfrm>
                    <a:off x="2898" y="2228"/>
                    <a:ext cx="127" cy="50"/>
                  </a:xfrm>
                  <a:custGeom>
                    <a:avLst/>
                    <a:gdLst>
                      <a:gd name="T0" fmla="*/ 0 w 127"/>
                      <a:gd name="T1" fmla="*/ 11 h 50"/>
                      <a:gd name="T2" fmla="*/ 28 w 127"/>
                      <a:gd name="T3" fmla="*/ 0 h 50"/>
                      <a:gd name="T4" fmla="*/ 97 w 127"/>
                      <a:gd name="T5" fmla="*/ 30 h 50"/>
                      <a:gd name="T6" fmla="*/ 127 w 127"/>
                      <a:gd name="T7" fmla="*/ 22 h 50"/>
                      <a:gd name="T8" fmla="*/ 111 w 127"/>
                      <a:gd name="T9" fmla="*/ 50 h 50"/>
                      <a:gd name="T10" fmla="*/ 31 w 127"/>
                      <a:gd name="T11" fmla="*/ 50 h 50"/>
                      <a:gd name="T12" fmla="*/ 64 w 127"/>
                      <a:gd name="T13" fmla="*/ 42 h 50"/>
                      <a:gd name="T14" fmla="*/ 0 w 127"/>
                      <a:gd name="T15" fmla="*/ 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0"/>
                      <a:gd name="T26" fmla="*/ 127 w 127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0">
                        <a:moveTo>
                          <a:pt x="0" y="11"/>
                        </a:moveTo>
                        <a:lnTo>
                          <a:pt x="28" y="0"/>
                        </a:lnTo>
                        <a:lnTo>
                          <a:pt x="97" y="30"/>
                        </a:lnTo>
                        <a:lnTo>
                          <a:pt x="127" y="22"/>
                        </a:lnTo>
                        <a:lnTo>
                          <a:pt x="111" y="50"/>
                        </a:lnTo>
                        <a:lnTo>
                          <a:pt x="31" y="50"/>
                        </a:lnTo>
                        <a:lnTo>
                          <a:pt x="64" y="42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4" name="Freeform 3211"/>
                  <p:cNvSpPr>
                    <a:spLocks/>
                  </p:cNvSpPr>
                  <p:nvPr/>
                </p:nvSpPr>
                <p:spPr bwMode="auto">
                  <a:xfrm>
                    <a:off x="2898" y="2228"/>
                    <a:ext cx="127" cy="50"/>
                  </a:xfrm>
                  <a:custGeom>
                    <a:avLst/>
                    <a:gdLst>
                      <a:gd name="T0" fmla="*/ 0 w 127"/>
                      <a:gd name="T1" fmla="*/ 11 h 50"/>
                      <a:gd name="T2" fmla="*/ 28 w 127"/>
                      <a:gd name="T3" fmla="*/ 0 h 50"/>
                      <a:gd name="T4" fmla="*/ 97 w 127"/>
                      <a:gd name="T5" fmla="*/ 30 h 50"/>
                      <a:gd name="T6" fmla="*/ 127 w 127"/>
                      <a:gd name="T7" fmla="*/ 22 h 50"/>
                      <a:gd name="T8" fmla="*/ 111 w 127"/>
                      <a:gd name="T9" fmla="*/ 50 h 50"/>
                      <a:gd name="T10" fmla="*/ 31 w 127"/>
                      <a:gd name="T11" fmla="*/ 50 h 50"/>
                      <a:gd name="T12" fmla="*/ 64 w 127"/>
                      <a:gd name="T13" fmla="*/ 42 h 50"/>
                      <a:gd name="T14" fmla="*/ 0 w 127"/>
                      <a:gd name="T15" fmla="*/ 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0"/>
                      <a:gd name="T26" fmla="*/ 127 w 127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0">
                        <a:moveTo>
                          <a:pt x="0" y="11"/>
                        </a:moveTo>
                        <a:lnTo>
                          <a:pt x="28" y="0"/>
                        </a:lnTo>
                        <a:lnTo>
                          <a:pt x="97" y="30"/>
                        </a:lnTo>
                        <a:lnTo>
                          <a:pt x="127" y="22"/>
                        </a:lnTo>
                        <a:lnTo>
                          <a:pt x="111" y="50"/>
                        </a:lnTo>
                        <a:lnTo>
                          <a:pt x="31" y="50"/>
                        </a:lnTo>
                        <a:lnTo>
                          <a:pt x="64" y="42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5" name="Freeform 3212"/>
                  <p:cNvSpPr>
                    <a:spLocks/>
                  </p:cNvSpPr>
                  <p:nvPr/>
                </p:nvSpPr>
                <p:spPr bwMode="auto">
                  <a:xfrm>
                    <a:off x="3025" y="2295"/>
                    <a:ext cx="128" cy="50"/>
                  </a:xfrm>
                  <a:custGeom>
                    <a:avLst/>
                    <a:gdLst>
                      <a:gd name="T0" fmla="*/ 128 w 128"/>
                      <a:gd name="T1" fmla="*/ 39 h 50"/>
                      <a:gd name="T2" fmla="*/ 99 w 128"/>
                      <a:gd name="T3" fmla="*/ 50 h 50"/>
                      <a:gd name="T4" fmla="*/ 33 w 128"/>
                      <a:gd name="T5" fmla="*/ 17 h 50"/>
                      <a:gd name="T6" fmla="*/ 0 w 128"/>
                      <a:gd name="T7" fmla="*/ 28 h 50"/>
                      <a:gd name="T8" fmla="*/ 17 w 128"/>
                      <a:gd name="T9" fmla="*/ 0 h 50"/>
                      <a:gd name="T10" fmla="*/ 99 w 128"/>
                      <a:gd name="T11" fmla="*/ 0 h 50"/>
                      <a:gd name="T12" fmla="*/ 64 w 128"/>
                      <a:gd name="T13" fmla="*/ 8 h 50"/>
                      <a:gd name="T14" fmla="*/ 128 w 128"/>
                      <a:gd name="T15" fmla="*/ 39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0"/>
                      <a:gd name="T26" fmla="*/ 128 w 128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0">
                        <a:moveTo>
                          <a:pt x="128" y="39"/>
                        </a:moveTo>
                        <a:lnTo>
                          <a:pt x="99" y="50"/>
                        </a:lnTo>
                        <a:lnTo>
                          <a:pt x="33" y="17"/>
                        </a:lnTo>
                        <a:lnTo>
                          <a:pt x="0" y="28"/>
                        </a:lnTo>
                        <a:lnTo>
                          <a:pt x="17" y="0"/>
                        </a:lnTo>
                        <a:lnTo>
                          <a:pt x="99" y="0"/>
                        </a:lnTo>
                        <a:lnTo>
                          <a:pt x="64" y="8"/>
                        </a:lnTo>
                        <a:lnTo>
                          <a:pt x="128" y="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56" name="Freeform 3213"/>
                  <p:cNvSpPr>
                    <a:spLocks/>
                  </p:cNvSpPr>
                  <p:nvPr/>
                </p:nvSpPr>
                <p:spPr bwMode="auto">
                  <a:xfrm>
                    <a:off x="3025" y="2295"/>
                    <a:ext cx="128" cy="50"/>
                  </a:xfrm>
                  <a:custGeom>
                    <a:avLst/>
                    <a:gdLst>
                      <a:gd name="T0" fmla="*/ 128 w 128"/>
                      <a:gd name="T1" fmla="*/ 39 h 50"/>
                      <a:gd name="T2" fmla="*/ 99 w 128"/>
                      <a:gd name="T3" fmla="*/ 50 h 50"/>
                      <a:gd name="T4" fmla="*/ 33 w 128"/>
                      <a:gd name="T5" fmla="*/ 17 h 50"/>
                      <a:gd name="T6" fmla="*/ 0 w 128"/>
                      <a:gd name="T7" fmla="*/ 28 h 50"/>
                      <a:gd name="T8" fmla="*/ 17 w 128"/>
                      <a:gd name="T9" fmla="*/ 0 h 50"/>
                      <a:gd name="T10" fmla="*/ 99 w 128"/>
                      <a:gd name="T11" fmla="*/ 0 h 50"/>
                      <a:gd name="T12" fmla="*/ 64 w 128"/>
                      <a:gd name="T13" fmla="*/ 8 h 50"/>
                      <a:gd name="T14" fmla="*/ 128 w 128"/>
                      <a:gd name="T15" fmla="*/ 39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0"/>
                      <a:gd name="T26" fmla="*/ 128 w 128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0">
                        <a:moveTo>
                          <a:pt x="128" y="39"/>
                        </a:moveTo>
                        <a:lnTo>
                          <a:pt x="99" y="50"/>
                        </a:lnTo>
                        <a:lnTo>
                          <a:pt x="33" y="17"/>
                        </a:lnTo>
                        <a:lnTo>
                          <a:pt x="0" y="28"/>
                        </a:lnTo>
                        <a:lnTo>
                          <a:pt x="17" y="0"/>
                        </a:lnTo>
                        <a:lnTo>
                          <a:pt x="99" y="0"/>
                        </a:lnTo>
                        <a:lnTo>
                          <a:pt x="64" y="8"/>
                        </a:lnTo>
                        <a:lnTo>
                          <a:pt x="128" y="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40" name="Group 3214"/>
                <p:cNvGrpSpPr>
                  <a:grpSpLocks/>
                </p:cNvGrpSpPr>
                <p:nvPr/>
              </p:nvGrpSpPr>
              <p:grpSpPr bwMode="auto">
                <a:xfrm>
                  <a:off x="2893" y="2230"/>
                  <a:ext cx="267" cy="118"/>
                  <a:chOff x="2893" y="2230"/>
                  <a:chExt cx="267" cy="118"/>
                </a:xfrm>
              </p:grpSpPr>
              <p:sp>
                <p:nvSpPr>
                  <p:cNvPr id="141" name="Freeform 3215"/>
                  <p:cNvSpPr>
                    <a:spLocks/>
                  </p:cNvSpPr>
                  <p:nvPr/>
                </p:nvSpPr>
                <p:spPr bwMode="auto">
                  <a:xfrm>
                    <a:off x="3032" y="2233"/>
                    <a:ext cx="128" cy="51"/>
                  </a:xfrm>
                  <a:custGeom>
                    <a:avLst/>
                    <a:gdLst>
                      <a:gd name="T0" fmla="*/ 0 w 128"/>
                      <a:gd name="T1" fmla="*/ 39 h 51"/>
                      <a:gd name="T2" fmla="*/ 29 w 128"/>
                      <a:gd name="T3" fmla="*/ 51 h 51"/>
                      <a:gd name="T4" fmla="*/ 97 w 128"/>
                      <a:gd name="T5" fmla="*/ 17 h 51"/>
                      <a:gd name="T6" fmla="*/ 128 w 128"/>
                      <a:gd name="T7" fmla="*/ 28 h 51"/>
                      <a:gd name="T8" fmla="*/ 111 w 128"/>
                      <a:gd name="T9" fmla="*/ 0 h 51"/>
                      <a:gd name="T10" fmla="*/ 31 w 128"/>
                      <a:gd name="T11" fmla="*/ 0 h 51"/>
                      <a:gd name="T12" fmla="*/ 64 w 128"/>
                      <a:gd name="T13" fmla="*/ 9 h 51"/>
                      <a:gd name="T14" fmla="*/ 0 w 128"/>
                      <a:gd name="T15" fmla="*/ 39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1"/>
                      <a:gd name="T26" fmla="*/ 128 w 128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1">
                        <a:moveTo>
                          <a:pt x="0" y="39"/>
                        </a:moveTo>
                        <a:lnTo>
                          <a:pt x="29" y="51"/>
                        </a:lnTo>
                        <a:lnTo>
                          <a:pt x="97" y="17"/>
                        </a:lnTo>
                        <a:lnTo>
                          <a:pt x="128" y="28"/>
                        </a:lnTo>
                        <a:lnTo>
                          <a:pt x="111" y="0"/>
                        </a:lnTo>
                        <a:lnTo>
                          <a:pt x="31" y="0"/>
                        </a:lnTo>
                        <a:lnTo>
                          <a:pt x="64" y="9"/>
                        </a:lnTo>
                        <a:lnTo>
                          <a:pt x="0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2" name="Freeform 3216"/>
                  <p:cNvSpPr>
                    <a:spLocks/>
                  </p:cNvSpPr>
                  <p:nvPr/>
                </p:nvSpPr>
                <p:spPr bwMode="auto">
                  <a:xfrm>
                    <a:off x="3032" y="2233"/>
                    <a:ext cx="128" cy="51"/>
                  </a:xfrm>
                  <a:custGeom>
                    <a:avLst/>
                    <a:gdLst>
                      <a:gd name="T0" fmla="*/ 0 w 128"/>
                      <a:gd name="T1" fmla="*/ 39 h 51"/>
                      <a:gd name="T2" fmla="*/ 29 w 128"/>
                      <a:gd name="T3" fmla="*/ 51 h 51"/>
                      <a:gd name="T4" fmla="*/ 97 w 128"/>
                      <a:gd name="T5" fmla="*/ 17 h 51"/>
                      <a:gd name="T6" fmla="*/ 128 w 128"/>
                      <a:gd name="T7" fmla="*/ 28 h 51"/>
                      <a:gd name="T8" fmla="*/ 111 w 128"/>
                      <a:gd name="T9" fmla="*/ 0 h 51"/>
                      <a:gd name="T10" fmla="*/ 31 w 128"/>
                      <a:gd name="T11" fmla="*/ 0 h 51"/>
                      <a:gd name="T12" fmla="*/ 64 w 128"/>
                      <a:gd name="T13" fmla="*/ 9 h 51"/>
                      <a:gd name="T14" fmla="*/ 0 w 128"/>
                      <a:gd name="T15" fmla="*/ 39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1"/>
                      <a:gd name="T26" fmla="*/ 128 w 128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1">
                        <a:moveTo>
                          <a:pt x="0" y="39"/>
                        </a:moveTo>
                        <a:lnTo>
                          <a:pt x="29" y="51"/>
                        </a:lnTo>
                        <a:lnTo>
                          <a:pt x="97" y="17"/>
                        </a:lnTo>
                        <a:lnTo>
                          <a:pt x="128" y="28"/>
                        </a:lnTo>
                        <a:lnTo>
                          <a:pt x="111" y="0"/>
                        </a:lnTo>
                        <a:lnTo>
                          <a:pt x="31" y="0"/>
                        </a:lnTo>
                        <a:lnTo>
                          <a:pt x="64" y="9"/>
                        </a:lnTo>
                        <a:lnTo>
                          <a:pt x="0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3" name="Freeform 3217"/>
                  <p:cNvSpPr>
                    <a:spLocks/>
                  </p:cNvSpPr>
                  <p:nvPr/>
                </p:nvSpPr>
                <p:spPr bwMode="auto">
                  <a:xfrm>
                    <a:off x="2893" y="2292"/>
                    <a:ext cx="128" cy="53"/>
                  </a:xfrm>
                  <a:custGeom>
                    <a:avLst/>
                    <a:gdLst>
                      <a:gd name="T0" fmla="*/ 128 w 128"/>
                      <a:gd name="T1" fmla="*/ 11 h 53"/>
                      <a:gd name="T2" fmla="*/ 99 w 128"/>
                      <a:gd name="T3" fmla="*/ 0 h 53"/>
                      <a:gd name="T4" fmla="*/ 33 w 128"/>
                      <a:gd name="T5" fmla="*/ 34 h 53"/>
                      <a:gd name="T6" fmla="*/ 0 w 128"/>
                      <a:gd name="T7" fmla="*/ 23 h 53"/>
                      <a:gd name="T8" fmla="*/ 17 w 128"/>
                      <a:gd name="T9" fmla="*/ 53 h 53"/>
                      <a:gd name="T10" fmla="*/ 99 w 128"/>
                      <a:gd name="T11" fmla="*/ 53 h 53"/>
                      <a:gd name="T12" fmla="*/ 64 w 128"/>
                      <a:gd name="T13" fmla="*/ 42 h 53"/>
                      <a:gd name="T14" fmla="*/ 128 w 128"/>
                      <a:gd name="T15" fmla="*/ 11 h 5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3"/>
                      <a:gd name="T26" fmla="*/ 128 w 128"/>
                      <a:gd name="T27" fmla="*/ 53 h 53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3">
                        <a:moveTo>
                          <a:pt x="128" y="11"/>
                        </a:moveTo>
                        <a:lnTo>
                          <a:pt x="99" y="0"/>
                        </a:lnTo>
                        <a:lnTo>
                          <a:pt x="33" y="34"/>
                        </a:lnTo>
                        <a:lnTo>
                          <a:pt x="0" y="23"/>
                        </a:lnTo>
                        <a:lnTo>
                          <a:pt x="17" y="53"/>
                        </a:lnTo>
                        <a:lnTo>
                          <a:pt x="99" y="53"/>
                        </a:lnTo>
                        <a:lnTo>
                          <a:pt x="64" y="42"/>
                        </a:lnTo>
                        <a:lnTo>
                          <a:pt x="128" y="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4" name="Freeform 3218"/>
                  <p:cNvSpPr>
                    <a:spLocks/>
                  </p:cNvSpPr>
                  <p:nvPr/>
                </p:nvSpPr>
                <p:spPr bwMode="auto">
                  <a:xfrm>
                    <a:off x="2893" y="2292"/>
                    <a:ext cx="128" cy="53"/>
                  </a:xfrm>
                  <a:custGeom>
                    <a:avLst/>
                    <a:gdLst>
                      <a:gd name="T0" fmla="*/ 128 w 128"/>
                      <a:gd name="T1" fmla="*/ 11 h 53"/>
                      <a:gd name="T2" fmla="*/ 99 w 128"/>
                      <a:gd name="T3" fmla="*/ 0 h 53"/>
                      <a:gd name="T4" fmla="*/ 33 w 128"/>
                      <a:gd name="T5" fmla="*/ 34 h 53"/>
                      <a:gd name="T6" fmla="*/ 0 w 128"/>
                      <a:gd name="T7" fmla="*/ 23 h 53"/>
                      <a:gd name="T8" fmla="*/ 17 w 128"/>
                      <a:gd name="T9" fmla="*/ 53 h 53"/>
                      <a:gd name="T10" fmla="*/ 99 w 128"/>
                      <a:gd name="T11" fmla="*/ 53 h 53"/>
                      <a:gd name="T12" fmla="*/ 64 w 128"/>
                      <a:gd name="T13" fmla="*/ 42 h 53"/>
                      <a:gd name="T14" fmla="*/ 128 w 128"/>
                      <a:gd name="T15" fmla="*/ 11 h 5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3"/>
                      <a:gd name="T26" fmla="*/ 128 w 128"/>
                      <a:gd name="T27" fmla="*/ 53 h 53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3">
                        <a:moveTo>
                          <a:pt x="128" y="11"/>
                        </a:moveTo>
                        <a:lnTo>
                          <a:pt x="99" y="0"/>
                        </a:lnTo>
                        <a:lnTo>
                          <a:pt x="33" y="34"/>
                        </a:lnTo>
                        <a:lnTo>
                          <a:pt x="0" y="23"/>
                        </a:lnTo>
                        <a:lnTo>
                          <a:pt x="17" y="53"/>
                        </a:lnTo>
                        <a:lnTo>
                          <a:pt x="99" y="53"/>
                        </a:lnTo>
                        <a:lnTo>
                          <a:pt x="64" y="42"/>
                        </a:lnTo>
                        <a:lnTo>
                          <a:pt x="128" y="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5" name="Freeform 3219"/>
                  <p:cNvSpPr>
                    <a:spLocks/>
                  </p:cNvSpPr>
                  <p:nvPr/>
                </p:nvSpPr>
                <p:spPr bwMode="auto">
                  <a:xfrm>
                    <a:off x="2900" y="2230"/>
                    <a:ext cx="128" cy="51"/>
                  </a:xfrm>
                  <a:custGeom>
                    <a:avLst/>
                    <a:gdLst>
                      <a:gd name="T0" fmla="*/ 0 w 128"/>
                      <a:gd name="T1" fmla="*/ 12 h 51"/>
                      <a:gd name="T2" fmla="*/ 29 w 128"/>
                      <a:gd name="T3" fmla="*/ 0 h 51"/>
                      <a:gd name="T4" fmla="*/ 97 w 128"/>
                      <a:gd name="T5" fmla="*/ 31 h 51"/>
                      <a:gd name="T6" fmla="*/ 128 w 128"/>
                      <a:gd name="T7" fmla="*/ 23 h 51"/>
                      <a:gd name="T8" fmla="*/ 111 w 128"/>
                      <a:gd name="T9" fmla="*/ 51 h 51"/>
                      <a:gd name="T10" fmla="*/ 31 w 128"/>
                      <a:gd name="T11" fmla="*/ 51 h 51"/>
                      <a:gd name="T12" fmla="*/ 64 w 128"/>
                      <a:gd name="T13" fmla="*/ 42 h 51"/>
                      <a:gd name="T14" fmla="*/ 0 w 128"/>
                      <a:gd name="T15" fmla="*/ 12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1"/>
                      <a:gd name="T26" fmla="*/ 128 w 128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1">
                        <a:moveTo>
                          <a:pt x="0" y="12"/>
                        </a:moveTo>
                        <a:lnTo>
                          <a:pt x="29" y="0"/>
                        </a:lnTo>
                        <a:lnTo>
                          <a:pt x="97" y="31"/>
                        </a:lnTo>
                        <a:lnTo>
                          <a:pt x="128" y="23"/>
                        </a:lnTo>
                        <a:lnTo>
                          <a:pt x="111" y="51"/>
                        </a:lnTo>
                        <a:lnTo>
                          <a:pt x="31" y="51"/>
                        </a:lnTo>
                        <a:lnTo>
                          <a:pt x="64" y="4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6" name="Freeform 3220"/>
                  <p:cNvSpPr>
                    <a:spLocks/>
                  </p:cNvSpPr>
                  <p:nvPr/>
                </p:nvSpPr>
                <p:spPr bwMode="auto">
                  <a:xfrm>
                    <a:off x="2900" y="2230"/>
                    <a:ext cx="128" cy="51"/>
                  </a:xfrm>
                  <a:custGeom>
                    <a:avLst/>
                    <a:gdLst>
                      <a:gd name="T0" fmla="*/ 0 w 128"/>
                      <a:gd name="T1" fmla="*/ 12 h 51"/>
                      <a:gd name="T2" fmla="*/ 29 w 128"/>
                      <a:gd name="T3" fmla="*/ 0 h 51"/>
                      <a:gd name="T4" fmla="*/ 97 w 128"/>
                      <a:gd name="T5" fmla="*/ 31 h 51"/>
                      <a:gd name="T6" fmla="*/ 128 w 128"/>
                      <a:gd name="T7" fmla="*/ 23 h 51"/>
                      <a:gd name="T8" fmla="*/ 111 w 128"/>
                      <a:gd name="T9" fmla="*/ 51 h 51"/>
                      <a:gd name="T10" fmla="*/ 31 w 128"/>
                      <a:gd name="T11" fmla="*/ 51 h 51"/>
                      <a:gd name="T12" fmla="*/ 64 w 128"/>
                      <a:gd name="T13" fmla="*/ 42 h 51"/>
                      <a:gd name="T14" fmla="*/ 0 w 128"/>
                      <a:gd name="T15" fmla="*/ 12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1"/>
                      <a:gd name="T26" fmla="*/ 128 w 128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1">
                        <a:moveTo>
                          <a:pt x="0" y="12"/>
                        </a:moveTo>
                        <a:lnTo>
                          <a:pt x="29" y="0"/>
                        </a:lnTo>
                        <a:lnTo>
                          <a:pt x="97" y="31"/>
                        </a:lnTo>
                        <a:lnTo>
                          <a:pt x="128" y="23"/>
                        </a:lnTo>
                        <a:lnTo>
                          <a:pt x="111" y="51"/>
                        </a:lnTo>
                        <a:lnTo>
                          <a:pt x="31" y="51"/>
                        </a:lnTo>
                        <a:lnTo>
                          <a:pt x="64" y="4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7" name="Freeform 3221"/>
                  <p:cNvSpPr>
                    <a:spLocks/>
                  </p:cNvSpPr>
                  <p:nvPr/>
                </p:nvSpPr>
                <p:spPr bwMode="auto">
                  <a:xfrm>
                    <a:off x="3028" y="2298"/>
                    <a:ext cx="127" cy="50"/>
                  </a:xfrm>
                  <a:custGeom>
                    <a:avLst/>
                    <a:gdLst>
                      <a:gd name="T0" fmla="*/ 127 w 127"/>
                      <a:gd name="T1" fmla="*/ 39 h 50"/>
                      <a:gd name="T2" fmla="*/ 99 w 127"/>
                      <a:gd name="T3" fmla="*/ 50 h 50"/>
                      <a:gd name="T4" fmla="*/ 33 w 127"/>
                      <a:gd name="T5" fmla="*/ 17 h 50"/>
                      <a:gd name="T6" fmla="*/ 0 w 127"/>
                      <a:gd name="T7" fmla="*/ 28 h 50"/>
                      <a:gd name="T8" fmla="*/ 16 w 127"/>
                      <a:gd name="T9" fmla="*/ 0 h 50"/>
                      <a:gd name="T10" fmla="*/ 99 w 127"/>
                      <a:gd name="T11" fmla="*/ 0 h 50"/>
                      <a:gd name="T12" fmla="*/ 63 w 127"/>
                      <a:gd name="T13" fmla="*/ 8 h 50"/>
                      <a:gd name="T14" fmla="*/ 127 w 127"/>
                      <a:gd name="T15" fmla="*/ 39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0"/>
                      <a:gd name="T26" fmla="*/ 127 w 127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0">
                        <a:moveTo>
                          <a:pt x="127" y="39"/>
                        </a:moveTo>
                        <a:lnTo>
                          <a:pt x="99" y="50"/>
                        </a:lnTo>
                        <a:lnTo>
                          <a:pt x="33" y="17"/>
                        </a:lnTo>
                        <a:lnTo>
                          <a:pt x="0" y="28"/>
                        </a:lnTo>
                        <a:lnTo>
                          <a:pt x="16" y="0"/>
                        </a:lnTo>
                        <a:lnTo>
                          <a:pt x="99" y="0"/>
                        </a:lnTo>
                        <a:lnTo>
                          <a:pt x="63" y="8"/>
                        </a:lnTo>
                        <a:lnTo>
                          <a:pt x="127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48" name="Freeform 3222"/>
                  <p:cNvSpPr>
                    <a:spLocks/>
                  </p:cNvSpPr>
                  <p:nvPr/>
                </p:nvSpPr>
                <p:spPr bwMode="auto">
                  <a:xfrm>
                    <a:off x="3028" y="2298"/>
                    <a:ext cx="127" cy="50"/>
                  </a:xfrm>
                  <a:custGeom>
                    <a:avLst/>
                    <a:gdLst>
                      <a:gd name="T0" fmla="*/ 127 w 127"/>
                      <a:gd name="T1" fmla="*/ 39 h 50"/>
                      <a:gd name="T2" fmla="*/ 99 w 127"/>
                      <a:gd name="T3" fmla="*/ 50 h 50"/>
                      <a:gd name="T4" fmla="*/ 33 w 127"/>
                      <a:gd name="T5" fmla="*/ 17 h 50"/>
                      <a:gd name="T6" fmla="*/ 0 w 127"/>
                      <a:gd name="T7" fmla="*/ 28 h 50"/>
                      <a:gd name="T8" fmla="*/ 16 w 127"/>
                      <a:gd name="T9" fmla="*/ 0 h 50"/>
                      <a:gd name="T10" fmla="*/ 99 w 127"/>
                      <a:gd name="T11" fmla="*/ 0 h 50"/>
                      <a:gd name="T12" fmla="*/ 63 w 127"/>
                      <a:gd name="T13" fmla="*/ 8 h 50"/>
                      <a:gd name="T14" fmla="*/ 127 w 127"/>
                      <a:gd name="T15" fmla="*/ 39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0"/>
                      <a:gd name="T26" fmla="*/ 127 w 127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0">
                        <a:moveTo>
                          <a:pt x="127" y="39"/>
                        </a:moveTo>
                        <a:lnTo>
                          <a:pt x="99" y="50"/>
                        </a:lnTo>
                        <a:lnTo>
                          <a:pt x="33" y="17"/>
                        </a:lnTo>
                        <a:lnTo>
                          <a:pt x="0" y="28"/>
                        </a:lnTo>
                        <a:lnTo>
                          <a:pt x="16" y="0"/>
                        </a:lnTo>
                        <a:lnTo>
                          <a:pt x="99" y="0"/>
                        </a:lnTo>
                        <a:lnTo>
                          <a:pt x="63" y="8"/>
                        </a:lnTo>
                        <a:lnTo>
                          <a:pt x="127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37" name="Line 3223"/>
              <p:cNvSpPr>
                <a:spLocks noChangeShapeType="1"/>
              </p:cNvSpPr>
              <p:nvPr/>
            </p:nvSpPr>
            <p:spPr bwMode="auto">
              <a:xfrm>
                <a:off x="2832" y="2287"/>
                <a:ext cx="1" cy="112"/>
              </a:xfrm>
              <a:prstGeom prst="line">
                <a:avLst/>
              </a:prstGeom>
              <a:noFill/>
              <a:ln w="3175">
                <a:solidFill>
                  <a:srgbClr val="AAE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8" name="Line 3224"/>
              <p:cNvSpPr>
                <a:spLocks noChangeShapeType="1"/>
              </p:cNvSpPr>
              <p:nvPr/>
            </p:nvSpPr>
            <p:spPr bwMode="auto">
              <a:xfrm>
                <a:off x="3219" y="2287"/>
                <a:ext cx="1" cy="112"/>
              </a:xfrm>
              <a:prstGeom prst="line">
                <a:avLst/>
              </a:prstGeom>
              <a:noFill/>
              <a:ln w="3175">
                <a:solidFill>
                  <a:srgbClr val="AAE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57" name="Group 3225"/>
            <p:cNvGrpSpPr>
              <a:grpSpLocks/>
            </p:cNvGrpSpPr>
            <p:nvPr/>
          </p:nvGrpSpPr>
          <p:grpSpPr bwMode="auto">
            <a:xfrm>
              <a:off x="4530725" y="6021710"/>
              <a:ext cx="461963" cy="231775"/>
              <a:chOff x="2832" y="2209"/>
              <a:chExt cx="388" cy="239"/>
            </a:xfrm>
          </p:grpSpPr>
          <p:sp>
            <p:nvSpPr>
              <p:cNvPr id="158" name="Oval 3226"/>
              <p:cNvSpPr>
                <a:spLocks noChangeArrowheads="1"/>
              </p:cNvSpPr>
              <p:nvPr/>
            </p:nvSpPr>
            <p:spPr bwMode="auto">
              <a:xfrm>
                <a:off x="2833" y="2321"/>
                <a:ext cx="387" cy="127"/>
              </a:xfrm>
              <a:prstGeom prst="ellipse">
                <a:avLst/>
              </a:prstGeom>
              <a:solidFill>
                <a:srgbClr val="0078AA"/>
              </a:solidFill>
              <a:ln w="3175">
                <a:solidFill>
                  <a:srgbClr val="AAE6FF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endParaRPr lang="el-GR" altLang="x-none"/>
              </a:p>
            </p:txBody>
          </p:sp>
          <p:sp>
            <p:nvSpPr>
              <p:cNvPr id="159" name="Rectangle 3227"/>
              <p:cNvSpPr>
                <a:spLocks noChangeArrowheads="1"/>
              </p:cNvSpPr>
              <p:nvPr/>
            </p:nvSpPr>
            <p:spPr bwMode="auto">
              <a:xfrm>
                <a:off x="2832" y="2289"/>
                <a:ext cx="387" cy="112"/>
              </a:xfrm>
              <a:prstGeom prst="rect">
                <a:avLst/>
              </a:prstGeom>
              <a:solidFill>
                <a:srgbClr val="00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endParaRPr lang="el-GR" altLang="x-none"/>
              </a:p>
            </p:txBody>
          </p:sp>
          <p:sp>
            <p:nvSpPr>
              <p:cNvPr id="160" name="Rectangle 3228"/>
              <p:cNvSpPr>
                <a:spLocks noChangeArrowheads="1"/>
              </p:cNvSpPr>
              <p:nvPr/>
            </p:nvSpPr>
            <p:spPr bwMode="auto">
              <a:xfrm>
                <a:off x="2832" y="2289"/>
                <a:ext cx="387" cy="112"/>
              </a:xfrm>
              <a:prstGeom prst="rect">
                <a:avLst/>
              </a:prstGeom>
              <a:solidFill>
                <a:srgbClr val="0078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endParaRPr lang="el-GR" altLang="x-none"/>
              </a:p>
            </p:txBody>
          </p:sp>
          <p:sp>
            <p:nvSpPr>
              <p:cNvPr id="161" name="Oval 3229"/>
              <p:cNvSpPr>
                <a:spLocks noChangeArrowheads="1"/>
              </p:cNvSpPr>
              <p:nvPr/>
            </p:nvSpPr>
            <p:spPr bwMode="auto">
              <a:xfrm>
                <a:off x="2833" y="2209"/>
                <a:ext cx="387" cy="158"/>
              </a:xfrm>
              <a:prstGeom prst="ellipse">
                <a:avLst/>
              </a:prstGeom>
              <a:solidFill>
                <a:srgbClr val="00B4FF"/>
              </a:solidFill>
              <a:ln w="3175">
                <a:solidFill>
                  <a:srgbClr val="AAE6FF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endParaRPr lang="el-GR" altLang="x-none"/>
              </a:p>
            </p:txBody>
          </p:sp>
          <p:grpSp>
            <p:nvGrpSpPr>
              <p:cNvPr id="162" name="Group 3230"/>
              <p:cNvGrpSpPr>
                <a:grpSpLocks/>
              </p:cNvGrpSpPr>
              <p:nvPr/>
            </p:nvGrpSpPr>
            <p:grpSpPr bwMode="auto">
              <a:xfrm>
                <a:off x="2891" y="2228"/>
                <a:ext cx="269" cy="120"/>
                <a:chOff x="2891" y="2228"/>
                <a:chExt cx="269" cy="120"/>
              </a:xfrm>
            </p:grpSpPr>
            <p:grpSp>
              <p:nvGrpSpPr>
                <p:cNvPr id="165" name="Group 3231"/>
                <p:cNvGrpSpPr>
                  <a:grpSpLocks/>
                </p:cNvGrpSpPr>
                <p:nvPr/>
              </p:nvGrpSpPr>
              <p:grpSpPr bwMode="auto">
                <a:xfrm>
                  <a:off x="2891" y="2228"/>
                  <a:ext cx="266" cy="117"/>
                  <a:chOff x="2891" y="2228"/>
                  <a:chExt cx="266" cy="117"/>
                </a:xfrm>
              </p:grpSpPr>
              <p:sp>
                <p:nvSpPr>
                  <p:cNvPr id="175" name="Freeform 3232"/>
                  <p:cNvSpPr>
                    <a:spLocks/>
                  </p:cNvSpPr>
                  <p:nvPr/>
                </p:nvSpPr>
                <p:spPr bwMode="auto">
                  <a:xfrm>
                    <a:off x="3030" y="2230"/>
                    <a:ext cx="127" cy="51"/>
                  </a:xfrm>
                  <a:custGeom>
                    <a:avLst/>
                    <a:gdLst>
                      <a:gd name="T0" fmla="*/ 0 w 127"/>
                      <a:gd name="T1" fmla="*/ 40 h 51"/>
                      <a:gd name="T2" fmla="*/ 28 w 127"/>
                      <a:gd name="T3" fmla="*/ 51 h 51"/>
                      <a:gd name="T4" fmla="*/ 97 w 127"/>
                      <a:gd name="T5" fmla="*/ 17 h 51"/>
                      <a:gd name="T6" fmla="*/ 127 w 127"/>
                      <a:gd name="T7" fmla="*/ 28 h 51"/>
                      <a:gd name="T8" fmla="*/ 111 w 127"/>
                      <a:gd name="T9" fmla="*/ 0 h 51"/>
                      <a:gd name="T10" fmla="*/ 31 w 127"/>
                      <a:gd name="T11" fmla="*/ 0 h 51"/>
                      <a:gd name="T12" fmla="*/ 64 w 127"/>
                      <a:gd name="T13" fmla="*/ 9 h 51"/>
                      <a:gd name="T14" fmla="*/ 0 w 127"/>
                      <a:gd name="T15" fmla="*/ 40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1"/>
                      <a:gd name="T26" fmla="*/ 127 w 127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1">
                        <a:moveTo>
                          <a:pt x="0" y="40"/>
                        </a:moveTo>
                        <a:lnTo>
                          <a:pt x="28" y="51"/>
                        </a:lnTo>
                        <a:lnTo>
                          <a:pt x="97" y="17"/>
                        </a:lnTo>
                        <a:lnTo>
                          <a:pt x="127" y="28"/>
                        </a:lnTo>
                        <a:lnTo>
                          <a:pt x="111" y="0"/>
                        </a:lnTo>
                        <a:lnTo>
                          <a:pt x="31" y="0"/>
                        </a:lnTo>
                        <a:lnTo>
                          <a:pt x="64" y="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6" name="Freeform 3233"/>
                  <p:cNvSpPr>
                    <a:spLocks/>
                  </p:cNvSpPr>
                  <p:nvPr/>
                </p:nvSpPr>
                <p:spPr bwMode="auto">
                  <a:xfrm>
                    <a:off x="3030" y="2230"/>
                    <a:ext cx="127" cy="51"/>
                  </a:xfrm>
                  <a:custGeom>
                    <a:avLst/>
                    <a:gdLst>
                      <a:gd name="T0" fmla="*/ 0 w 127"/>
                      <a:gd name="T1" fmla="*/ 40 h 51"/>
                      <a:gd name="T2" fmla="*/ 28 w 127"/>
                      <a:gd name="T3" fmla="*/ 51 h 51"/>
                      <a:gd name="T4" fmla="*/ 97 w 127"/>
                      <a:gd name="T5" fmla="*/ 17 h 51"/>
                      <a:gd name="T6" fmla="*/ 127 w 127"/>
                      <a:gd name="T7" fmla="*/ 28 h 51"/>
                      <a:gd name="T8" fmla="*/ 111 w 127"/>
                      <a:gd name="T9" fmla="*/ 0 h 51"/>
                      <a:gd name="T10" fmla="*/ 31 w 127"/>
                      <a:gd name="T11" fmla="*/ 0 h 51"/>
                      <a:gd name="T12" fmla="*/ 64 w 127"/>
                      <a:gd name="T13" fmla="*/ 9 h 51"/>
                      <a:gd name="T14" fmla="*/ 0 w 127"/>
                      <a:gd name="T15" fmla="*/ 40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1"/>
                      <a:gd name="T26" fmla="*/ 127 w 127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1">
                        <a:moveTo>
                          <a:pt x="0" y="40"/>
                        </a:moveTo>
                        <a:lnTo>
                          <a:pt x="28" y="51"/>
                        </a:lnTo>
                        <a:lnTo>
                          <a:pt x="97" y="17"/>
                        </a:lnTo>
                        <a:lnTo>
                          <a:pt x="127" y="28"/>
                        </a:lnTo>
                        <a:lnTo>
                          <a:pt x="111" y="0"/>
                        </a:lnTo>
                        <a:lnTo>
                          <a:pt x="31" y="0"/>
                        </a:lnTo>
                        <a:lnTo>
                          <a:pt x="64" y="9"/>
                        </a:lnTo>
                        <a:lnTo>
                          <a:pt x="0" y="4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7" name="Freeform 3234"/>
                  <p:cNvSpPr>
                    <a:spLocks/>
                  </p:cNvSpPr>
                  <p:nvPr/>
                </p:nvSpPr>
                <p:spPr bwMode="auto">
                  <a:xfrm>
                    <a:off x="2891" y="2289"/>
                    <a:ext cx="127" cy="54"/>
                  </a:xfrm>
                  <a:custGeom>
                    <a:avLst/>
                    <a:gdLst>
                      <a:gd name="T0" fmla="*/ 127 w 127"/>
                      <a:gd name="T1" fmla="*/ 12 h 54"/>
                      <a:gd name="T2" fmla="*/ 99 w 127"/>
                      <a:gd name="T3" fmla="*/ 0 h 54"/>
                      <a:gd name="T4" fmla="*/ 33 w 127"/>
                      <a:gd name="T5" fmla="*/ 34 h 54"/>
                      <a:gd name="T6" fmla="*/ 0 w 127"/>
                      <a:gd name="T7" fmla="*/ 23 h 54"/>
                      <a:gd name="T8" fmla="*/ 16 w 127"/>
                      <a:gd name="T9" fmla="*/ 54 h 54"/>
                      <a:gd name="T10" fmla="*/ 99 w 127"/>
                      <a:gd name="T11" fmla="*/ 54 h 54"/>
                      <a:gd name="T12" fmla="*/ 64 w 127"/>
                      <a:gd name="T13" fmla="*/ 42 h 54"/>
                      <a:gd name="T14" fmla="*/ 127 w 127"/>
                      <a:gd name="T15" fmla="*/ 12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4"/>
                      <a:gd name="T26" fmla="*/ 127 w 127"/>
                      <a:gd name="T27" fmla="*/ 54 h 54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4">
                        <a:moveTo>
                          <a:pt x="127" y="12"/>
                        </a:moveTo>
                        <a:lnTo>
                          <a:pt x="99" y="0"/>
                        </a:lnTo>
                        <a:lnTo>
                          <a:pt x="33" y="34"/>
                        </a:lnTo>
                        <a:lnTo>
                          <a:pt x="0" y="23"/>
                        </a:lnTo>
                        <a:lnTo>
                          <a:pt x="16" y="54"/>
                        </a:lnTo>
                        <a:lnTo>
                          <a:pt x="99" y="54"/>
                        </a:lnTo>
                        <a:lnTo>
                          <a:pt x="64" y="42"/>
                        </a:lnTo>
                        <a:lnTo>
                          <a:pt x="127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8" name="Freeform 3235"/>
                  <p:cNvSpPr>
                    <a:spLocks/>
                  </p:cNvSpPr>
                  <p:nvPr/>
                </p:nvSpPr>
                <p:spPr bwMode="auto">
                  <a:xfrm>
                    <a:off x="2891" y="2289"/>
                    <a:ext cx="127" cy="54"/>
                  </a:xfrm>
                  <a:custGeom>
                    <a:avLst/>
                    <a:gdLst>
                      <a:gd name="T0" fmla="*/ 127 w 127"/>
                      <a:gd name="T1" fmla="*/ 12 h 54"/>
                      <a:gd name="T2" fmla="*/ 99 w 127"/>
                      <a:gd name="T3" fmla="*/ 0 h 54"/>
                      <a:gd name="T4" fmla="*/ 33 w 127"/>
                      <a:gd name="T5" fmla="*/ 34 h 54"/>
                      <a:gd name="T6" fmla="*/ 0 w 127"/>
                      <a:gd name="T7" fmla="*/ 23 h 54"/>
                      <a:gd name="T8" fmla="*/ 16 w 127"/>
                      <a:gd name="T9" fmla="*/ 54 h 54"/>
                      <a:gd name="T10" fmla="*/ 99 w 127"/>
                      <a:gd name="T11" fmla="*/ 54 h 54"/>
                      <a:gd name="T12" fmla="*/ 64 w 127"/>
                      <a:gd name="T13" fmla="*/ 42 h 54"/>
                      <a:gd name="T14" fmla="*/ 127 w 127"/>
                      <a:gd name="T15" fmla="*/ 12 h 54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4"/>
                      <a:gd name="T26" fmla="*/ 127 w 127"/>
                      <a:gd name="T27" fmla="*/ 54 h 54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4">
                        <a:moveTo>
                          <a:pt x="127" y="12"/>
                        </a:moveTo>
                        <a:lnTo>
                          <a:pt x="99" y="0"/>
                        </a:lnTo>
                        <a:lnTo>
                          <a:pt x="33" y="34"/>
                        </a:lnTo>
                        <a:lnTo>
                          <a:pt x="0" y="23"/>
                        </a:lnTo>
                        <a:lnTo>
                          <a:pt x="16" y="54"/>
                        </a:lnTo>
                        <a:lnTo>
                          <a:pt x="99" y="54"/>
                        </a:lnTo>
                        <a:lnTo>
                          <a:pt x="64" y="42"/>
                        </a:lnTo>
                        <a:lnTo>
                          <a:pt x="127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9" name="Freeform 3236"/>
                  <p:cNvSpPr>
                    <a:spLocks/>
                  </p:cNvSpPr>
                  <p:nvPr/>
                </p:nvSpPr>
                <p:spPr bwMode="auto">
                  <a:xfrm>
                    <a:off x="2898" y="2228"/>
                    <a:ext cx="127" cy="50"/>
                  </a:xfrm>
                  <a:custGeom>
                    <a:avLst/>
                    <a:gdLst>
                      <a:gd name="T0" fmla="*/ 0 w 127"/>
                      <a:gd name="T1" fmla="*/ 11 h 50"/>
                      <a:gd name="T2" fmla="*/ 28 w 127"/>
                      <a:gd name="T3" fmla="*/ 0 h 50"/>
                      <a:gd name="T4" fmla="*/ 97 w 127"/>
                      <a:gd name="T5" fmla="*/ 30 h 50"/>
                      <a:gd name="T6" fmla="*/ 127 w 127"/>
                      <a:gd name="T7" fmla="*/ 22 h 50"/>
                      <a:gd name="T8" fmla="*/ 111 w 127"/>
                      <a:gd name="T9" fmla="*/ 50 h 50"/>
                      <a:gd name="T10" fmla="*/ 31 w 127"/>
                      <a:gd name="T11" fmla="*/ 50 h 50"/>
                      <a:gd name="T12" fmla="*/ 64 w 127"/>
                      <a:gd name="T13" fmla="*/ 42 h 50"/>
                      <a:gd name="T14" fmla="*/ 0 w 127"/>
                      <a:gd name="T15" fmla="*/ 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0"/>
                      <a:gd name="T26" fmla="*/ 127 w 127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0">
                        <a:moveTo>
                          <a:pt x="0" y="11"/>
                        </a:moveTo>
                        <a:lnTo>
                          <a:pt x="28" y="0"/>
                        </a:lnTo>
                        <a:lnTo>
                          <a:pt x="97" y="30"/>
                        </a:lnTo>
                        <a:lnTo>
                          <a:pt x="127" y="22"/>
                        </a:lnTo>
                        <a:lnTo>
                          <a:pt x="111" y="50"/>
                        </a:lnTo>
                        <a:lnTo>
                          <a:pt x="31" y="50"/>
                        </a:lnTo>
                        <a:lnTo>
                          <a:pt x="64" y="42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0" name="Freeform 3237"/>
                  <p:cNvSpPr>
                    <a:spLocks/>
                  </p:cNvSpPr>
                  <p:nvPr/>
                </p:nvSpPr>
                <p:spPr bwMode="auto">
                  <a:xfrm>
                    <a:off x="2898" y="2228"/>
                    <a:ext cx="127" cy="50"/>
                  </a:xfrm>
                  <a:custGeom>
                    <a:avLst/>
                    <a:gdLst>
                      <a:gd name="T0" fmla="*/ 0 w 127"/>
                      <a:gd name="T1" fmla="*/ 11 h 50"/>
                      <a:gd name="T2" fmla="*/ 28 w 127"/>
                      <a:gd name="T3" fmla="*/ 0 h 50"/>
                      <a:gd name="T4" fmla="*/ 97 w 127"/>
                      <a:gd name="T5" fmla="*/ 30 h 50"/>
                      <a:gd name="T6" fmla="*/ 127 w 127"/>
                      <a:gd name="T7" fmla="*/ 22 h 50"/>
                      <a:gd name="T8" fmla="*/ 111 w 127"/>
                      <a:gd name="T9" fmla="*/ 50 h 50"/>
                      <a:gd name="T10" fmla="*/ 31 w 127"/>
                      <a:gd name="T11" fmla="*/ 50 h 50"/>
                      <a:gd name="T12" fmla="*/ 64 w 127"/>
                      <a:gd name="T13" fmla="*/ 42 h 50"/>
                      <a:gd name="T14" fmla="*/ 0 w 127"/>
                      <a:gd name="T15" fmla="*/ 11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0"/>
                      <a:gd name="T26" fmla="*/ 127 w 127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0">
                        <a:moveTo>
                          <a:pt x="0" y="11"/>
                        </a:moveTo>
                        <a:lnTo>
                          <a:pt x="28" y="0"/>
                        </a:lnTo>
                        <a:lnTo>
                          <a:pt x="97" y="30"/>
                        </a:lnTo>
                        <a:lnTo>
                          <a:pt x="127" y="22"/>
                        </a:lnTo>
                        <a:lnTo>
                          <a:pt x="111" y="50"/>
                        </a:lnTo>
                        <a:lnTo>
                          <a:pt x="31" y="50"/>
                        </a:lnTo>
                        <a:lnTo>
                          <a:pt x="64" y="42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1" name="Freeform 3238"/>
                  <p:cNvSpPr>
                    <a:spLocks/>
                  </p:cNvSpPr>
                  <p:nvPr/>
                </p:nvSpPr>
                <p:spPr bwMode="auto">
                  <a:xfrm>
                    <a:off x="3025" y="2295"/>
                    <a:ext cx="128" cy="50"/>
                  </a:xfrm>
                  <a:custGeom>
                    <a:avLst/>
                    <a:gdLst>
                      <a:gd name="T0" fmla="*/ 128 w 128"/>
                      <a:gd name="T1" fmla="*/ 39 h 50"/>
                      <a:gd name="T2" fmla="*/ 99 w 128"/>
                      <a:gd name="T3" fmla="*/ 50 h 50"/>
                      <a:gd name="T4" fmla="*/ 33 w 128"/>
                      <a:gd name="T5" fmla="*/ 17 h 50"/>
                      <a:gd name="T6" fmla="*/ 0 w 128"/>
                      <a:gd name="T7" fmla="*/ 28 h 50"/>
                      <a:gd name="T8" fmla="*/ 17 w 128"/>
                      <a:gd name="T9" fmla="*/ 0 h 50"/>
                      <a:gd name="T10" fmla="*/ 99 w 128"/>
                      <a:gd name="T11" fmla="*/ 0 h 50"/>
                      <a:gd name="T12" fmla="*/ 64 w 128"/>
                      <a:gd name="T13" fmla="*/ 8 h 50"/>
                      <a:gd name="T14" fmla="*/ 128 w 128"/>
                      <a:gd name="T15" fmla="*/ 39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0"/>
                      <a:gd name="T26" fmla="*/ 128 w 128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0">
                        <a:moveTo>
                          <a:pt x="128" y="39"/>
                        </a:moveTo>
                        <a:lnTo>
                          <a:pt x="99" y="50"/>
                        </a:lnTo>
                        <a:lnTo>
                          <a:pt x="33" y="17"/>
                        </a:lnTo>
                        <a:lnTo>
                          <a:pt x="0" y="28"/>
                        </a:lnTo>
                        <a:lnTo>
                          <a:pt x="17" y="0"/>
                        </a:lnTo>
                        <a:lnTo>
                          <a:pt x="99" y="0"/>
                        </a:lnTo>
                        <a:lnTo>
                          <a:pt x="64" y="8"/>
                        </a:lnTo>
                        <a:lnTo>
                          <a:pt x="128" y="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2" name="Freeform 3239"/>
                  <p:cNvSpPr>
                    <a:spLocks/>
                  </p:cNvSpPr>
                  <p:nvPr/>
                </p:nvSpPr>
                <p:spPr bwMode="auto">
                  <a:xfrm>
                    <a:off x="3025" y="2295"/>
                    <a:ext cx="128" cy="50"/>
                  </a:xfrm>
                  <a:custGeom>
                    <a:avLst/>
                    <a:gdLst>
                      <a:gd name="T0" fmla="*/ 128 w 128"/>
                      <a:gd name="T1" fmla="*/ 39 h 50"/>
                      <a:gd name="T2" fmla="*/ 99 w 128"/>
                      <a:gd name="T3" fmla="*/ 50 h 50"/>
                      <a:gd name="T4" fmla="*/ 33 w 128"/>
                      <a:gd name="T5" fmla="*/ 17 h 50"/>
                      <a:gd name="T6" fmla="*/ 0 w 128"/>
                      <a:gd name="T7" fmla="*/ 28 h 50"/>
                      <a:gd name="T8" fmla="*/ 17 w 128"/>
                      <a:gd name="T9" fmla="*/ 0 h 50"/>
                      <a:gd name="T10" fmla="*/ 99 w 128"/>
                      <a:gd name="T11" fmla="*/ 0 h 50"/>
                      <a:gd name="T12" fmla="*/ 64 w 128"/>
                      <a:gd name="T13" fmla="*/ 8 h 50"/>
                      <a:gd name="T14" fmla="*/ 128 w 128"/>
                      <a:gd name="T15" fmla="*/ 39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0"/>
                      <a:gd name="T26" fmla="*/ 128 w 128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0">
                        <a:moveTo>
                          <a:pt x="128" y="39"/>
                        </a:moveTo>
                        <a:lnTo>
                          <a:pt x="99" y="50"/>
                        </a:lnTo>
                        <a:lnTo>
                          <a:pt x="33" y="17"/>
                        </a:lnTo>
                        <a:lnTo>
                          <a:pt x="0" y="28"/>
                        </a:lnTo>
                        <a:lnTo>
                          <a:pt x="17" y="0"/>
                        </a:lnTo>
                        <a:lnTo>
                          <a:pt x="99" y="0"/>
                        </a:lnTo>
                        <a:lnTo>
                          <a:pt x="64" y="8"/>
                        </a:lnTo>
                        <a:lnTo>
                          <a:pt x="128" y="3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6" name="Group 3240"/>
                <p:cNvGrpSpPr>
                  <a:grpSpLocks/>
                </p:cNvGrpSpPr>
                <p:nvPr/>
              </p:nvGrpSpPr>
              <p:grpSpPr bwMode="auto">
                <a:xfrm>
                  <a:off x="2893" y="2230"/>
                  <a:ext cx="267" cy="118"/>
                  <a:chOff x="2893" y="2230"/>
                  <a:chExt cx="267" cy="118"/>
                </a:xfrm>
              </p:grpSpPr>
              <p:sp>
                <p:nvSpPr>
                  <p:cNvPr id="167" name="Freeform 3241"/>
                  <p:cNvSpPr>
                    <a:spLocks/>
                  </p:cNvSpPr>
                  <p:nvPr/>
                </p:nvSpPr>
                <p:spPr bwMode="auto">
                  <a:xfrm>
                    <a:off x="3032" y="2233"/>
                    <a:ext cx="128" cy="51"/>
                  </a:xfrm>
                  <a:custGeom>
                    <a:avLst/>
                    <a:gdLst>
                      <a:gd name="T0" fmla="*/ 0 w 128"/>
                      <a:gd name="T1" fmla="*/ 39 h 51"/>
                      <a:gd name="T2" fmla="*/ 29 w 128"/>
                      <a:gd name="T3" fmla="*/ 51 h 51"/>
                      <a:gd name="T4" fmla="*/ 97 w 128"/>
                      <a:gd name="T5" fmla="*/ 17 h 51"/>
                      <a:gd name="T6" fmla="*/ 128 w 128"/>
                      <a:gd name="T7" fmla="*/ 28 h 51"/>
                      <a:gd name="T8" fmla="*/ 111 w 128"/>
                      <a:gd name="T9" fmla="*/ 0 h 51"/>
                      <a:gd name="T10" fmla="*/ 31 w 128"/>
                      <a:gd name="T11" fmla="*/ 0 h 51"/>
                      <a:gd name="T12" fmla="*/ 64 w 128"/>
                      <a:gd name="T13" fmla="*/ 9 h 51"/>
                      <a:gd name="T14" fmla="*/ 0 w 128"/>
                      <a:gd name="T15" fmla="*/ 39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1"/>
                      <a:gd name="T26" fmla="*/ 128 w 128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1">
                        <a:moveTo>
                          <a:pt x="0" y="39"/>
                        </a:moveTo>
                        <a:lnTo>
                          <a:pt x="29" y="51"/>
                        </a:lnTo>
                        <a:lnTo>
                          <a:pt x="97" y="17"/>
                        </a:lnTo>
                        <a:lnTo>
                          <a:pt x="128" y="28"/>
                        </a:lnTo>
                        <a:lnTo>
                          <a:pt x="111" y="0"/>
                        </a:lnTo>
                        <a:lnTo>
                          <a:pt x="31" y="0"/>
                        </a:lnTo>
                        <a:lnTo>
                          <a:pt x="64" y="9"/>
                        </a:lnTo>
                        <a:lnTo>
                          <a:pt x="0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8" name="Freeform 3242"/>
                  <p:cNvSpPr>
                    <a:spLocks/>
                  </p:cNvSpPr>
                  <p:nvPr/>
                </p:nvSpPr>
                <p:spPr bwMode="auto">
                  <a:xfrm>
                    <a:off x="3032" y="2233"/>
                    <a:ext cx="128" cy="51"/>
                  </a:xfrm>
                  <a:custGeom>
                    <a:avLst/>
                    <a:gdLst>
                      <a:gd name="T0" fmla="*/ 0 w 128"/>
                      <a:gd name="T1" fmla="*/ 39 h 51"/>
                      <a:gd name="T2" fmla="*/ 29 w 128"/>
                      <a:gd name="T3" fmla="*/ 51 h 51"/>
                      <a:gd name="T4" fmla="*/ 97 w 128"/>
                      <a:gd name="T5" fmla="*/ 17 h 51"/>
                      <a:gd name="T6" fmla="*/ 128 w 128"/>
                      <a:gd name="T7" fmla="*/ 28 h 51"/>
                      <a:gd name="T8" fmla="*/ 111 w 128"/>
                      <a:gd name="T9" fmla="*/ 0 h 51"/>
                      <a:gd name="T10" fmla="*/ 31 w 128"/>
                      <a:gd name="T11" fmla="*/ 0 h 51"/>
                      <a:gd name="T12" fmla="*/ 64 w 128"/>
                      <a:gd name="T13" fmla="*/ 9 h 51"/>
                      <a:gd name="T14" fmla="*/ 0 w 128"/>
                      <a:gd name="T15" fmla="*/ 39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1"/>
                      <a:gd name="T26" fmla="*/ 128 w 128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1">
                        <a:moveTo>
                          <a:pt x="0" y="39"/>
                        </a:moveTo>
                        <a:lnTo>
                          <a:pt x="29" y="51"/>
                        </a:lnTo>
                        <a:lnTo>
                          <a:pt x="97" y="17"/>
                        </a:lnTo>
                        <a:lnTo>
                          <a:pt x="128" y="28"/>
                        </a:lnTo>
                        <a:lnTo>
                          <a:pt x="111" y="0"/>
                        </a:lnTo>
                        <a:lnTo>
                          <a:pt x="31" y="0"/>
                        </a:lnTo>
                        <a:lnTo>
                          <a:pt x="64" y="9"/>
                        </a:lnTo>
                        <a:lnTo>
                          <a:pt x="0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69" name="Freeform 3243"/>
                  <p:cNvSpPr>
                    <a:spLocks/>
                  </p:cNvSpPr>
                  <p:nvPr/>
                </p:nvSpPr>
                <p:spPr bwMode="auto">
                  <a:xfrm>
                    <a:off x="2893" y="2292"/>
                    <a:ext cx="128" cy="53"/>
                  </a:xfrm>
                  <a:custGeom>
                    <a:avLst/>
                    <a:gdLst>
                      <a:gd name="T0" fmla="*/ 128 w 128"/>
                      <a:gd name="T1" fmla="*/ 11 h 53"/>
                      <a:gd name="T2" fmla="*/ 99 w 128"/>
                      <a:gd name="T3" fmla="*/ 0 h 53"/>
                      <a:gd name="T4" fmla="*/ 33 w 128"/>
                      <a:gd name="T5" fmla="*/ 34 h 53"/>
                      <a:gd name="T6" fmla="*/ 0 w 128"/>
                      <a:gd name="T7" fmla="*/ 23 h 53"/>
                      <a:gd name="T8" fmla="*/ 17 w 128"/>
                      <a:gd name="T9" fmla="*/ 53 h 53"/>
                      <a:gd name="T10" fmla="*/ 99 w 128"/>
                      <a:gd name="T11" fmla="*/ 53 h 53"/>
                      <a:gd name="T12" fmla="*/ 64 w 128"/>
                      <a:gd name="T13" fmla="*/ 42 h 53"/>
                      <a:gd name="T14" fmla="*/ 128 w 128"/>
                      <a:gd name="T15" fmla="*/ 11 h 5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3"/>
                      <a:gd name="T26" fmla="*/ 128 w 128"/>
                      <a:gd name="T27" fmla="*/ 53 h 53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3">
                        <a:moveTo>
                          <a:pt x="128" y="11"/>
                        </a:moveTo>
                        <a:lnTo>
                          <a:pt x="99" y="0"/>
                        </a:lnTo>
                        <a:lnTo>
                          <a:pt x="33" y="34"/>
                        </a:lnTo>
                        <a:lnTo>
                          <a:pt x="0" y="23"/>
                        </a:lnTo>
                        <a:lnTo>
                          <a:pt x="17" y="53"/>
                        </a:lnTo>
                        <a:lnTo>
                          <a:pt x="99" y="53"/>
                        </a:lnTo>
                        <a:lnTo>
                          <a:pt x="64" y="42"/>
                        </a:lnTo>
                        <a:lnTo>
                          <a:pt x="128" y="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0" name="Freeform 3244"/>
                  <p:cNvSpPr>
                    <a:spLocks/>
                  </p:cNvSpPr>
                  <p:nvPr/>
                </p:nvSpPr>
                <p:spPr bwMode="auto">
                  <a:xfrm>
                    <a:off x="2893" y="2292"/>
                    <a:ext cx="128" cy="53"/>
                  </a:xfrm>
                  <a:custGeom>
                    <a:avLst/>
                    <a:gdLst>
                      <a:gd name="T0" fmla="*/ 128 w 128"/>
                      <a:gd name="T1" fmla="*/ 11 h 53"/>
                      <a:gd name="T2" fmla="*/ 99 w 128"/>
                      <a:gd name="T3" fmla="*/ 0 h 53"/>
                      <a:gd name="T4" fmla="*/ 33 w 128"/>
                      <a:gd name="T5" fmla="*/ 34 h 53"/>
                      <a:gd name="T6" fmla="*/ 0 w 128"/>
                      <a:gd name="T7" fmla="*/ 23 h 53"/>
                      <a:gd name="T8" fmla="*/ 17 w 128"/>
                      <a:gd name="T9" fmla="*/ 53 h 53"/>
                      <a:gd name="T10" fmla="*/ 99 w 128"/>
                      <a:gd name="T11" fmla="*/ 53 h 53"/>
                      <a:gd name="T12" fmla="*/ 64 w 128"/>
                      <a:gd name="T13" fmla="*/ 42 h 53"/>
                      <a:gd name="T14" fmla="*/ 128 w 128"/>
                      <a:gd name="T15" fmla="*/ 11 h 53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3"/>
                      <a:gd name="T26" fmla="*/ 128 w 128"/>
                      <a:gd name="T27" fmla="*/ 53 h 53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3">
                        <a:moveTo>
                          <a:pt x="128" y="11"/>
                        </a:moveTo>
                        <a:lnTo>
                          <a:pt x="99" y="0"/>
                        </a:lnTo>
                        <a:lnTo>
                          <a:pt x="33" y="34"/>
                        </a:lnTo>
                        <a:lnTo>
                          <a:pt x="0" y="23"/>
                        </a:lnTo>
                        <a:lnTo>
                          <a:pt x="17" y="53"/>
                        </a:lnTo>
                        <a:lnTo>
                          <a:pt x="99" y="53"/>
                        </a:lnTo>
                        <a:lnTo>
                          <a:pt x="64" y="42"/>
                        </a:lnTo>
                        <a:lnTo>
                          <a:pt x="128" y="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1" name="Freeform 3245"/>
                  <p:cNvSpPr>
                    <a:spLocks/>
                  </p:cNvSpPr>
                  <p:nvPr/>
                </p:nvSpPr>
                <p:spPr bwMode="auto">
                  <a:xfrm>
                    <a:off x="2900" y="2230"/>
                    <a:ext cx="128" cy="51"/>
                  </a:xfrm>
                  <a:custGeom>
                    <a:avLst/>
                    <a:gdLst>
                      <a:gd name="T0" fmla="*/ 0 w 128"/>
                      <a:gd name="T1" fmla="*/ 12 h 51"/>
                      <a:gd name="T2" fmla="*/ 29 w 128"/>
                      <a:gd name="T3" fmla="*/ 0 h 51"/>
                      <a:gd name="T4" fmla="*/ 97 w 128"/>
                      <a:gd name="T5" fmla="*/ 31 h 51"/>
                      <a:gd name="T6" fmla="*/ 128 w 128"/>
                      <a:gd name="T7" fmla="*/ 23 h 51"/>
                      <a:gd name="T8" fmla="*/ 111 w 128"/>
                      <a:gd name="T9" fmla="*/ 51 h 51"/>
                      <a:gd name="T10" fmla="*/ 31 w 128"/>
                      <a:gd name="T11" fmla="*/ 51 h 51"/>
                      <a:gd name="T12" fmla="*/ 64 w 128"/>
                      <a:gd name="T13" fmla="*/ 42 h 51"/>
                      <a:gd name="T14" fmla="*/ 0 w 128"/>
                      <a:gd name="T15" fmla="*/ 12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1"/>
                      <a:gd name="T26" fmla="*/ 128 w 128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1">
                        <a:moveTo>
                          <a:pt x="0" y="12"/>
                        </a:moveTo>
                        <a:lnTo>
                          <a:pt x="29" y="0"/>
                        </a:lnTo>
                        <a:lnTo>
                          <a:pt x="97" y="31"/>
                        </a:lnTo>
                        <a:lnTo>
                          <a:pt x="128" y="23"/>
                        </a:lnTo>
                        <a:lnTo>
                          <a:pt x="111" y="51"/>
                        </a:lnTo>
                        <a:lnTo>
                          <a:pt x="31" y="51"/>
                        </a:lnTo>
                        <a:lnTo>
                          <a:pt x="64" y="4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2" name="Freeform 3246"/>
                  <p:cNvSpPr>
                    <a:spLocks/>
                  </p:cNvSpPr>
                  <p:nvPr/>
                </p:nvSpPr>
                <p:spPr bwMode="auto">
                  <a:xfrm>
                    <a:off x="2900" y="2230"/>
                    <a:ext cx="128" cy="51"/>
                  </a:xfrm>
                  <a:custGeom>
                    <a:avLst/>
                    <a:gdLst>
                      <a:gd name="T0" fmla="*/ 0 w 128"/>
                      <a:gd name="T1" fmla="*/ 12 h 51"/>
                      <a:gd name="T2" fmla="*/ 29 w 128"/>
                      <a:gd name="T3" fmla="*/ 0 h 51"/>
                      <a:gd name="T4" fmla="*/ 97 w 128"/>
                      <a:gd name="T5" fmla="*/ 31 h 51"/>
                      <a:gd name="T6" fmla="*/ 128 w 128"/>
                      <a:gd name="T7" fmla="*/ 23 h 51"/>
                      <a:gd name="T8" fmla="*/ 111 w 128"/>
                      <a:gd name="T9" fmla="*/ 51 h 51"/>
                      <a:gd name="T10" fmla="*/ 31 w 128"/>
                      <a:gd name="T11" fmla="*/ 51 h 51"/>
                      <a:gd name="T12" fmla="*/ 64 w 128"/>
                      <a:gd name="T13" fmla="*/ 42 h 51"/>
                      <a:gd name="T14" fmla="*/ 0 w 128"/>
                      <a:gd name="T15" fmla="*/ 12 h 51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8"/>
                      <a:gd name="T25" fmla="*/ 0 h 51"/>
                      <a:gd name="T26" fmla="*/ 128 w 128"/>
                      <a:gd name="T27" fmla="*/ 51 h 51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8" h="51">
                        <a:moveTo>
                          <a:pt x="0" y="12"/>
                        </a:moveTo>
                        <a:lnTo>
                          <a:pt x="29" y="0"/>
                        </a:lnTo>
                        <a:lnTo>
                          <a:pt x="97" y="31"/>
                        </a:lnTo>
                        <a:lnTo>
                          <a:pt x="128" y="23"/>
                        </a:lnTo>
                        <a:lnTo>
                          <a:pt x="111" y="51"/>
                        </a:lnTo>
                        <a:lnTo>
                          <a:pt x="31" y="51"/>
                        </a:lnTo>
                        <a:lnTo>
                          <a:pt x="64" y="42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3" name="Freeform 3247"/>
                  <p:cNvSpPr>
                    <a:spLocks/>
                  </p:cNvSpPr>
                  <p:nvPr/>
                </p:nvSpPr>
                <p:spPr bwMode="auto">
                  <a:xfrm>
                    <a:off x="3028" y="2298"/>
                    <a:ext cx="127" cy="50"/>
                  </a:xfrm>
                  <a:custGeom>
                    <a:avLst/>
                    <a:gdLst>
                      <a:gd name="T0" fmla="*/ 127 w 127"/>
                      <a:gd name="T1" fmla="*/ 39 h 50"/>
                      <a:gd name="T2" fmla="*/ 99 w 127"/>
                      <a:gd name="T3" fmla="*/ 50 h 50"/>
                      <a:gd name="T4" fmla="*/ 33 w 127"/>
                      <a:gd name="T5" fmla="*/ 17 h 50"/>
                      <a:gd name="T6" fmla="*/ 0 w 127"/>
                      <a:gd name="T7" fmla="*/ 28 h 50"/>
                      <a:gd name="T8" fmla="*/ 16 w 127"/>
                      <a:gd name="T9" fmla="*/ 0 h 50"/>
                      <a:gd name="T10" fmla="*/ 99 w 127"/>
                      <a:gd name="T11" fmla="*/ 0 h 50"/>
                      <a:gd name="T12" fmla="*/ 63 w 127"/>
                      <a:gd name="T13" fmla="*/ 8 h 50"/>
                      <a:gd name="T14" fmla="*/ 127 w 127"/>
                      <a:gd name="T15" fmla="*/ 39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0"/>
                      <a:gd name="T26" fmla="*/ 127 w 127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0">
                        <a:moveTo>
                          <a:pt x="127" y="39"/>
                        </a:moveTo>
                        <a:lnTo>
                          <a:pt x="99" y="50"/>
                        </a:lnTo>
                        <a:lnTo>
                          <a:pt x="33" y="17"/>
                        </a:lnTo>
                        <a:lnTo>
                          <a:pt x="0" y="28"/>
                        </a:lnTo>
                        <a:lnTo>
                          <a:pt x="16" y="0"/>
                        </a:lnTo>
                        <a:lnTo>
                          <a:pt x="99" y="0"/>
                        </a:lnTo>
                        <a:lnTo>
                          <a:pt x="63" y="8"/>
                        </a:lnTo>
                        <a:lnTo>
                          <a:pt x="127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74" name="Freeform 3248"/>
                  <p:cNvSpPr>
                    <a:spLocks/>
                  </p:cNvSpPr>
                  <p:nvPr/>
                </p:nvSpPr>
                <p:spPr bwMode="auto">
                  <a:xfrm>
                    <a:off x="3028" y="2298"/>
                    <a:ext cx="127" cy="50"/>
                  </a:xfrm>
                  <a:custGeom>
                    <a:avLst/>
                    <a:gdLst>
                      <a:gd name="T0" fmla="*/ 127 w 127"/>
                      <a:gd name="T1" fmla="*/ 39 h 50"/>
                      <a:gd name="T2" fmla="*/ 99 w 127"/>
                      <a:gd name="T3" fmla="*/ 50 h 50"/>
                      <a:gd name="T4" fmla="*/ 33 w 127"/>
                      <a:gd name="T5" fmla="*/ 17 h 50"/>
                      <a:gd name="T6" fmla="*/ 0 w 127"/>
                      <a:gd name="T7" fmla="*/ 28 h 50"/>
                      <a:gd name="T8" fmla="*/ 16 w 127"/>
                      <a:gd name="T9" fmla="*/ 0 h 50"/>
                      <a:gd name="T10" fmla="*/ 99 w 127"/>
                      <a:gd name="T11" fmla="*/ 0 h 50"/>
                      <a:gd name="T12" fmla="*/ 63 w 127"/>
                      <a:gd name="T13" fmla="*/ 8 h 50"/>
                      <a:gd name="T14" fmla="*/ 127 w 127"/>
                      <a:gd name="T15" fmla="*/ 39 h 50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27"/>
                      <a:gd name="T25" fmla="*/ 0 h 50"/>
                      <a:gd name="T26" fmla="*/ 127 w 127"/>
                      <a:gd name="T27" fmla="*/ 50 h 50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27" h="50">
                        <a:moveTo>
                          <a:pt x="127" y="39"/>
                        </a:moveTo>
                        <a:lnTo>
                          <a:pt x="99" y="50"/>
                        </a:lnTo>
                        <a:lnTo>
                          <a:pt x="33" y="17"/>
                        </a:lnTo>
                        <a:lnTo>
                          <a:pt x="0" y="28"/>
                        </a:lnTo>
                        <a:lnTo>
                          <a:pt x="16" y="0"/>
                        </a:lnTo>
                        <a:lnTo>
                          <a:pt x="99" y="0"/>
                        </a:lnTo>
                        <a:lnTo>
                          <a:pt x="63" y="8"/>
                        </a:lnTo>
                        <a:lnTo>
                          <a:pt x="127" y="3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163" name="Line 3249"/>
              <p:cNvSpPr>
                <a:spLocks noChangeShapeType="1"/>
              </p:cNvSpPr>
              <p:nvPr/>
            </p:nvSpPr>
            <p:spPr bwMode="auto">
              <a:xfrm>
                <a:off x="2832" y="2287"/>
                <a:ext cx="1" cy="112"/>
              </a:xfrm>
              <a:prstGeom prst="line">
                <a:avLst/>
              </a:prstGeom>
              <a:noFill/>
              <a:ln w="3175">
                <a:solidFill>
                  <a:srgbClr val="AAE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" name="Line 3250"/>
              <p:cNvSpPr>
                <a:spLocks noChangeShapeType="1"/>
              </p:cNvSpPr>
              <p:nvPr/>
            </p:nvSpPr>
            <p:spPr bwMode="auto">
              <a:xfrm>
                <a:off x="3219" y="2287"/>
                <a:ext cx="1" cy="112"/>
              </a:xfrm>
              <a:prstGeom prst="line">
                <a:avLst/>
              </a:prstGeom>
              <a:noFill/>
              <a:ln w="3175">
                <a:solidFill>
                  <a:srgbClr val="AAE6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3" name="Line 3251"/>
            <p:cNvSpPr>
              <a:spLocks noChangeShapeType="1"/>
            </p:cNvSpPr>
            <p:nvPr/>
          </p:nvSpPr>
          <p:spPr bwMode="auto">
            <a:xfrm flipV="1">
              <a:off x="2403475" y="4527872"/>
              <a:ext cx="573088" cy="823913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headEnd type="none" w="med" len="sm"/>
              <a:tailEnd type="triangle" w="med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2075" tIns="46038" rIns="92075" bIns="46038">
              <a:spAutoFit/>
            </a:bodyPr>
            <a:lstStyle/>
            <a:p>
              <a:endParaRPr lang="en-US"/>
            </a:p>
          </p:txBody>
        </p:sp>
        <p:sp>
          <p:nvSpPr>
            <p:cNvPr id="184" name="Freeform 3252"/>
            <p:cNvSpPr>
              <a:spLocks/>
            </p:cNvSpPr>
            <p:nvPr/>
          </p:nvSpPr>
          <p:spPr bwMode="auto">
            <a:xfrm>
              <a:off x="4235450" y="4527872"/>
              <a:ext cx="1019175" cy="1563688"/>
            </a:xfrm>
            <a:custGeom>
              <a:avLst/>
              <a:gdLst>
                <a:gd name="T0" fmla="*/ 2147483647 w 584"/>
                <a:gd name="T1" fmla="*/ 2147483647 h 1286"/>
                <a:gd name="T2" fmla="*/ 2147483647 w 584"/>
                <a:gd name="T3" fmla="*/ 2147483647 h 1286"/>
                <a:gd name="T4" fmla="*/ 0 w 584"/>
                <a:gd name="T5" fmla="*/ 0 h 1286"/>
                <a:gd name="T6" fmla="*/ 0 60000 65536"/>
                <a:gd name="T7" fmla="*/ 0 60000 65536"/>
                <a:gd name="T8" fmla="*/ 0 60000 65536"/>
                <a:gd name="T9" fmla="*/ 0 w 584"/>
                <a:gd name="T10" fmla="*/ 0 h 1286"/>
                <a:gd name="T11" fmla="*/ 584 w 584"/>
                <a:gd name="T12" fmla="*/ 1286 h 128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84" h="1286">
                  <a:moveTo>
                    <a:pt x="276" y="1286"/>
                  </a:moveTo>
                  <a:cubicBezTo>
                    <a:pt x="430" y="1101"/>
                    <a:pt x="584" y="917"/>
                    <a:pt x="538" y="703"/>
                  </a:cubicBezTo>
                  <a:cubicBezTo>
                    <a:pt x="492" y="489"/>
                    <a:pt x="91" y="117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>
              <a:spAutoFit/>
            </a:bodyPr>
            <a:lstStyle/>
            <a:p>
              <a:endParaRPr lang="en-US"/>
            </a:p>
          </p:txBody>
        </p:sp>
        <p:sp>
          <p:nvSpPr>
            <p:cNvPr id="185" name="Freeform 3253"/>
            <p:cNvSpPr>
              <a:spLocks/>
            </p:cNvSpPr>
            <p:nvPr/>
          </p:nvSpPr>
          <p:spPr bwMode="auto">
            <a:xfrm>
              <a:off x="1820863" y="4419922"/>
              <a:ext cx="857250" cy="1636713"/>
            </a:xfrm>
            <a:custGeom>
              <a:avLst/>
              <a:gdLst>
                <a:gd name="T0" fmla="*/ 2147483647 w 560"/>
                <a:gd name="T1" fmla="*/ 2147483647 h 1025"/>
                <a:gd name="T2" fmla="*/ 2147483647 w 560"/>
                <a:gd name="T3" fmla="*/ 2147483647 h 1025"/>
                <a:gd name="T4" fmla="*/ 2147483647 w 560"/>
                <a:gd name="T5" fmla="*/ 0 h 1025"/>
                <a:gd name="T6" fmla="*/ 0 60000 65536"/>
                <a:gd name="T7" fmla="*/ 0 60000 65536"/>
                <a:gd name="T8" fmla="*/ 0 60000 65536"/>
                <a:gd name="T9" fmla="*/ 0 w 560"/>
                <a:gd name="T10" fmla="*/ 0 h 1025"/>
                <a:gd name="T11" fmla="*/ 560 w 560"/>
                <a:gd name="T12" fmla="*/ 1025 h 102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60" h="1025">
                  <a:moveTo>
                    <a:pt x="208" y="1025"/>
                  </a:moveTo>
                  <a:cubicBezTo>
                    <a:pt x="104" y="949"/>
                    <a:pt x="0" y="874"/>
                    <a:pt x="59" y="703"/>
                  </a:cubicBezTo>
                  <a:cubicBezTo>
                    <a:pt x="118" y="532"/>
                    <a:pt x="339" y="266"/>
                    <a:pt x="560" y="0"/>
                  </a:cubicBezTo>
                </a:path>
              </a:pathLst>
            </a:custGeom>
            <a:noFill/>
            <a:ln w="28575" cap="flat" cmpd="sng">
              <a:solidFill>
                <a:srgbClr val="CC0000"/>
              </a:solidFill>
              <a:prstDash val="solid"/>
              <a:round/>
              <a:headEnd type="none" w="med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endParaRPr lang="en-US"/>
            </a:p>
          </p:txBody>
        </p:sp>
        <p:grpSp>
          <p:nvGrpSpPr>
            <p:cNvPr id="186" name="Group 3255"/>
            <p:cNvGrpSpPr>
              <a:grpSpLocks/>
            </p:cNvGrpSpPr>
            <p:nvPr/>
          </p:nvGrpSpPr>
          <p:grpSpPr bwMode="auto">
            <a:xfrm>
              <a:off x="5505450" y="4526561"/>
              <a:ext cx="3638550" cy="1655487"/>
              <a:chOff x="712" y="967"/>
              <a:chExt cx="3960" cy="1737"/>
            </a:xfrm>
          </p:grpSpPr>
          <p:sp>
            <p:nvSpPr>
              <p:cNvPr id="187" name="Text Box 3256"/>
              <p:cNvSpPr txBox="1">
                <a:spLocks noChangeArrowheads="1"/>
              </p:cNvSpPr>
              <p:nvPr/>
            </p:nvSpPr>
            <p:spPr bwMode="auto">
              <a:xfrm>
                <a:off x="712" y="967"/>
                <a:ext cx="3960" cy="16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algn="l" eaLnBrk="1" hangingPunct="1"/>
                <a:r>
                  <a:rPr lang="en-US" altLang="x-none" sz="1000" b="1" dirty="0">
                    <a:latin typeface="Times New Roman" charset="0"/>
                  </a:rPr>
                  <a:t>    Source        Destination </a:t>
                </a:r>
                <a:r>
                  <a:rPr lang="en-US" altLang="x-none" sz="1000" dirty="0">
                    <a:latin typeface="Times New Roman" charset="0"/>
                  </a:rPr>
                  <a:t>    </a:t>
                </a:r>
                <a:r>
                  <a:rPr lang="en-US" altLang="x-none" sz="1000" b="1" dirty="0">
                    <a:latin typeface="Times New Roman" charset="0"/>
                  </a:rPr>
                  <a:t>Duration</a:t>
                </a:r>
                <a:r>
                  <a:rPr lang="en-US" altLang="x-none" sz="1000" dirty="0">
                    <a:latin typeface="Times New Roman" charset="0"/>
                  </a:rPr>
                  <a:t>        </a:t>
                </a:r>
                <a:r>
                  <a:rPr lang="en-US" altLang="x-none" sz="1000" b="1" dirty="0">
                    <a:latin typeface="Times New Roman" charset="0"/>
                  </a:rPr>
                  <a:t>Bytes       Protocol</a:t>
                </a:r>
              </a:p>
              <a:p>
                <a:pPr algn="l" eaLnBrk="1" hangingPunct="1"/>
                <a:r>
                  <a:rPr lang="en-US" altLang="x-none" sz="1000" dirty="0">
                    <a:latin typeface="Times New Roman" charset="0"/>
                  </a:rPr>
                  <a:t>   10.1.0.2            16.2.3.7             12                20K            http</a:t>
                </a:r>
              </a:p>
              <a:p>
                <a:pPr algn="l" eaLnBrk="1" hangingPunct="1"/>
                <a:r>
                  <a:rPr lang="en-US" altLang="x-none" sz="1000" dirty="0">
                    <a:latin typeface="Times New Roman" charset="0"/>
                  </a:rPr>
                  <a:t>   18.6.7.1            12.4.0.3             16                24K            http</a:t>
                </a:r>
              </a:p>
              <a:p>
                <a:pPr algn="l" eaLnBrk="1" hangingPunct="1"/>
                <a:r>
                  <a:rPr lang="en-US" altLang="x-none" sz="1000" dirty="0">
                    <a:latin typeface="Times New Roman" charset="0"/>
                  </a:rPr>
                  <a:t>   13.9.4.3            11.6.8.2             15                20K            http</a:t>
                </a:r>
              </a:p>
              <a:p>
                <a:pPr algn="l" eaLnBrk="1" hangingPunct="1"/>
                <a:r>
                  <a:rPr lang="en-US" altLang="x-none" sz="1000" dirty="0">
                    <a:latin typeface="Times New Roman" charset="0"/>
                  </a:rPr>
                  <a:t>   15.2.2.9            17.1.2.1             19                40K            http</a:t>
                </a:r>
              </a:p>
              <a:p>
                <a:pPr algn="l" eaLnBrk="1" hangingPunct="1"/>
                <a:r>
                  <a:rPr lang="en-US" altLang="x-none" sz="1000" dirty="0">
                    <a:latin typeface="Times New Roman" charset="0"/>
                  </a:rPr>
                  <a:t>   12.4.3.8            14.8.7.4             26                58K            http</a:t>
                </a:r>
              </a:p>
              <a:p>
                <a:pPr algn="l" eaLnBrk="1" hangingPunct="1"/>
                <a:r>
                  <a:rPr lang="en-US" altLang="x-none" sz="1000" dirty="0">
                    <a:latin typeface="Times New Roman" charset="0"/>
                  </a:rPr>
                  <a:t>   10.5.1.3            13.0.0.1             27                100K          ftp</a:t>
                </a:r>
              </a:p>
              <a:p>
                <a:pPr algn="l" eaLnBrk="1" hangingPunct="1"/>
                <a:r>
                  <a:rPr lang="en-US" altLang="x-none" sz="1000" dirty="0">
                    <a:latin typeface="Times New Roman" charset="0"/>
                  </a:rPr>
                  <a:t>   19.7.1.2            16.5.5.8             18                80K            ftp</a:t>
                </a:r>
              </a:p>
            </p:txBody>
          </p:sp>
          <p:sp>
            <p:nvSpPr>
              <p:cNvPr id="188" name="Rectangle 3257"/>
              <p:cNvSpPr>
                <a:spLocks noChangeArrowheads="1"/>
              </p:cNvSpPr>
              <p:nvPr/>
            </p:nvSpPr>
            <p:spPr bwMode="auto">
              <a:xfrm>
                <a:off x="744" y="1056"/>
                <a:ext cx="3832" cy="163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eaLnBrk="1" hangingPunct="1"/>
                <a:endParaRPr lang="el-GR" altLang="x-none"/>
              </a:p>
            </p:txBody>
          </p:sp>
          <p:sp>
            <p:nvSpPr>
              <p:cNvPr id="189" name="Line 3258"/>
              <p:cNvSpPr>
                <a:spLocks noChangeShapeType="1"/>
              </p:cNvSpPr>
              <p:nvPr/>
            </p:nvSpPr>
            <p:spPr bwMode="auto">
              <a:xfrm>
                <a:off x="744" y="1248"/>
                <a:ext cx="384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0" name="Line 3259"/>
              <p:cNvSpPr>
                <a:spLocks noChangeShapeType="1"/>
              </p:cNvSpPr>
              <p:nvPr/>
            </p:nvSpPr>
            <p:spPr bwMode="auto">
              <a:xfrm>
                <a:off x="3192" y="1072"/>
                <a:ext cx="0" cy="16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" name="Line 3260"/>
              <p:cNvSpPr>
                <a:spLocks noChangeShapeType="1"/>
              </p:cNvSpPr>
              <p:nvPr/>
            </p:nvSpPr>
            <p:spPr bwMode="auto">
              <a:xfrm>
                <a:off x="2424" y="1064"/>
                <a:ext cx="0" cy="16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2" name="Line 3261"/>
              <p:cNvSpPr>
                <a:spLocks noChangeShapeType="1"/>
              </p:cNvSpPr>
              <p:nvPr/>
            </p:nvSpPr>
            <p:spPr bwMode="auto">
              <a:xfrm>
                <a:off x="3824" y="1072"/>
                <a:ext cx="0" cy="16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3" name="Line 3262"/>
              <p:cNvSpPr>
                <a:spLocks noChangeShapeType="1"/>
              </p:cNvSpPr>
              <p:nvPr/>
            </p:nvSpPr>
            <p:spPr bwMode="auto">
              <a:xfrm>
                <a:off x="1536" y="1072"/>
                <a:ext cx="0" cy="16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94" name="Text Box 3263"/>
            <p:cNvSpPr txBox="1">
              <a:spLocks noChangeArrowheads="1"/>
            </p:cNvSpPr>
            <p:nvPr/>
          </p:nvSpPr>
          <p:spPr bwMode="auto">
            <a:xfrm>
              <a:off x="5976938" y="4273872"/>
              <a:ext cx="3511550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algn="l" eaLnBrk="1" hangingPunct="1"/>
              <a:r>
                <a:rPr lang="en-US" altLang="x-none" sz="1400" b="1"/>
                <a:t>Example NetFlow IP Session Data</a:t>
              </a:r>
            </a:p>
            <a:p>
              <a:pPr algn="l" eaLnBrk="1" hangingPunct="1"/>
              <a:endParaRPr lang="en-US" altLang="x-none" sz="1400" b="1"/>
            </a:p>
          </p:txBody>
        </p:sp>
      </p:grpSp>
      <p:sp>
        <p:nvSpPr>
          <p:cNvPr id="196" name="TextBox 195"/>
          <p:cNvSpPr txBox="1"/>
          <p:nvPr/>
        </p:nvSpPr>
        <p:spPr>
          <a:xfrm>
            <a:off x="2123728" y="5733256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R1</a:t>
            </a:r>
          </a:p>
        </p:txBody>
      </p:sp>
      <p:sp>
        <p:nvSpPr>
          <p:cNvPr id="197" name="TextBox 196"/>
          <p:cNvSpPr txBox="1"/>
          <p:nvPr/>
        </p:nvSpPr>
        <p:spPr>
          <a:xfrm>
            <a:off x="4353162" y="5517232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R2</a:t>
            </a:r>
          </a:p>
        </p:txBody>
      </p:sp>
      <p:sp>
        <p:nvSpPr>
          <p:cNvPr id="198" name="TextBox 197"/>
          <p:cNvSpPr txBox="1"/>
          <p:nvPr/>
        </p:nvSpPr>
        <p:spPr>
          <a:xfrm>
            <a:off x="3995936" y="4509120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R3</a:t>
            </a:r>
          </a:p>
        </p:txBody>
      </p:sp>
    </p:spTree>
    <p:extLst>
      <p:ext uri="{BB962C8B-B14F-4D97-AF65-F5344CB8AC3E}">
        <p14:creationId xmlns:p14="http://schemas.microsoft.com/office/powerpoint/2010/main" val="42891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651"/>
    </mc:Choice>
    <mc:Fallback xmlns="">
      <p:transition spd="slow" advTm="10465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BlinkDB</a:t>
            </a:r>
            <a:r>
              <a:rPr lang="en-US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50000"/>
              </a:lnSpc>
            </a:pPr>
            <a:r>
              <a:rPr lang="en-US" sz="2200" dirty="0" err="1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blinkdb</a:t>
            </a:r>
            <a:r>
              <a:rPr lang="en-US" sz="2200" dirty="0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	SELECT AVG(</a:t>
            </a:r>
            <a:r>
              <a:rPr lang="en-US" sz="2200" b="1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jobtime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		FROM </a:t>
            </a:r>
            <a:r>
              <a:rPr lang="en-US" sz="2200" b="1" dirty="0" err="1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  <a:t>very_big_log</a:t>
            </a:r>
            <a:b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</a:br>
            <a:b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b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200" dirty="0">
                <a:latin typeface="Courier"/>
                <a:cs typeface="Courier"/>
              </a:rPr>
              <a:t>WHERE 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src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= 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‘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hadoop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’</a:t>
            </a:r>
            <a:b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</a:br>
            <a:b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</a:b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		</a:t>
            </a:r>
            <a:b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</a:b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		</a:t>
            </a:r>
            <a:r>
              <a:rPr lang="en-US" sz="2200" dirty="0">
                <a:latin typeface="Courier"/>
                <a:cs typeface="Courier"/>
              </a:rPr>
              <a:t>LEFT OUTER JOIN </a:t>
            </a:r>
            <a:r>
              <a:rPr lang="en-US" sz="2200" b="1" dirty="0">
                <a:solidFill>
                  <a:schemeClr val="accent2"/>
                </a:solidFill>
                <a:latin typeface="Courier"/>
                <a:cs typeface="Courier"/>
              </a:rPr>
              <a:t>logs2</a:t>
            </a:r>
            <a:br>
              <a:rPr lang="en-US" sz="2200" b="1" dirty="0">
                <a:solidFill>
                  <a:schemeClr val="accent2"/>
                </a:solidFill>
                <a:latin typeface="Courier"/>
                <a:cs typeface="Courier"/>
              </a:rPr>
            </a:br>
            <a:br>
              <a:rPr lang="en-US" sz="2200" b="1" dirty="0">
                <a:solidFill>
                  <a:schemeClr val="accent2"/>
                </a:solidFill>
                <a:latin typeface="Courier"/>
                <a:cs typeface="Courier"/>
              </a:rPr>
            </a:br>
            <a:r>
              <a:rPr lang="en-US" sz="2200" dirty="0">
                <a:latin typeface="Courier"/>
                <a:cs typeface="Courier"/>
              </a:rPr>
              <a:t>		</a:t>
            </a:r>
            <a:br>
              <a:rPr lang="en-US" sz="2200" dirty="0">
                <a:latin typeface="Courier"/>
                <a:cs typeface="Courier"/>
              </a:rPr>
            </a:br>
            <a:r>
              <a:rPr lang="en-US" sz="2200" dirty="0">
                <a:latin typeface="Courier"/>
                <a:cs typeface="Courier"/>
              </a:rPr>
              <a:t>		ON 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very_big_log.id</a:t>
            </a:r>
            <a:r>
              <a:rPr lang="en-US" sz="2200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= 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logs.id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endParaRPr lang="en-US" sz="2200" b="1" dirty="0">
              <a:solidFill>
                <a:srgbClr val="C0504D"/>
              </a:solidFill>
              <a:cs typeface="Calibri"/>
            </a:endParaRPr>
          </a:p>
          <a:p>
            <a:pPr marL="0" indent="0">
              <a:lnSpc>
                <a:spcPct val="50000"/>
              </a:lnSpc>
            </a:pPr>
            <a:endParaRPr lang="en-US" sz="2200" b="1" dirty="0">
              <a:solidFill>
                <a:srgbClr val="C0504D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		ERROR WITHIN 10% AT CONFIDENCE 95%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19636" y="1150921"/>
            <a:ext cx="5971964" cy="1569660"/>
          </a:xfrm>
          <a:prstGeom prst="rect">
            <a:avLst/>
          </a:prstGeom>
          <a:noFill/>
        </p:spPr>
        <p:txBody>
          <a:bodyPr wrap="square" numCol="2" spcCol="144000" rtlCol="0">
            <a:spAutoFit/>
          </a:bodyPr>
          <a:lstStyle/>
          <a:p>
            <a:r>
              <a:rPr lang="en-US" sz="3200" dirty="0"/>
              <a:t>Aggregates</a:t>
            </a:r>
          </a:p>
          <a:p>
            <a:r>
              <a:rPr lang="en-US" sz="3200" dirty="0"/>
              <a:t>Joins</a:t>
            </a:r>
          </a:p>
          <a:p>
            <a:r>
              <a:rPr lang="en-US" sz="3200" dirty="0">
                <a:solidFill>
                  <a:srgbClr val="00B050"/>
                </a:solidFill>
              </a:rPr>
              <a:t>Accuracy </a:t>
            </a:r>
            <a:r>
              <a:rPr lang="en-US" sz="3200" dirty="0" err="1">
                <a:solidFill>
                  <a:srgbClr val="00B050"/>
                </a:solidFill>
              </a:rPr>
              <a:t>reqs</a:t>
            </a:r>
            <a:endParaRPr lang="en-US" sz="3200" dirty="0"/>
          </a:p>
          <a:p>
            <a:r>
              <a:rPr lang="en-US" sz="3200" dirty="0"/>
              <a:t>Filters</a:t>
            </a:r>
          </a:p>
          <a:p>
            <a:r>
              <a:rPr lang="en-US" sz="3200" dirty="0"/>
              <a:t>UDFs</a:t>
            </a:r>
          </a:p>
        </p:txBody>
      </p:sp>
      <p:sp>
        <p:nvSpPr>
          <p:cNvPr id="9" name="Rectangle 8"/>
          <p:cNvSpPr/>
          <p:nvPr/>
        </p:nvSpPr>
        <p:spPr>
          <a:xfrm>
            <a:off x="2339752" y="5241953"/>
            <a:ext cx="5832648" cy="457200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(Border and Accent Bar) 9"/>
          <p:cNvSpPr/>
          <p:nvPr/>
        </p:nvSpPr>
        <p:spPr>
          <a:xfrm>
            <a:off x="5133622" y="6004901"/>
            <a:ext cx="2638778" cy="762000"/>
          </a:xfrm>
          <a:prstGeom prst="accentBorderCallout1">
            <a:avLst>
              <a:gd name="adj1" fmla="val 18750"/>
              <a:gd name="adj2" fmla="val -8333"/>
              <a:gd name="adj3" fmla="val -31651"/>
              <a:gd name="adj4" fmla="val -32680"/>
            </a:avLst>
          </a:prstGeom>
          <a:solidFill>
            <a:schemeClr val="bg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000" dirty="0"/>
              <a:t>Desired accuracy</a:t>
            </a:r>
          </a:p>
        </p:txBody>
      </p:sp>
    </p:spTree>
    <p:extLst>
      <p:ext uri="{BB962C8B-B14F-4D97-AF65-F5344CB8AC3E}">
        <p14:creationId xmlns:p14="http://schemas.microsoft.com/office/powerpoint/2010/main" val="30459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849"/>
    </mc:Choice>
    <mc:Fallback xmlns="">
      <p:transition spd="slow" advTm="45849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BlinkDB</a:t>
            </a:r>
            <a:r>
              <a:rPr lang="en-US" dirty="0"/>
              <a:t>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Supports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200" dirty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lnSpc>
                <a:spcPct val="50000"/>
              </a:lnSpc>
            </a:pPr>
            <a:r>
              <a:rPr lang="en-US" sz="2200" dirty="0" err="1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blinkdb</a:t>
            </a:r>
            <a:r>
              <a:rPr lang="en-US" sz="2200" dirty="0">
                <a:solidFill>
                  <a:srgbClr val="3366FF"/>
                </a:solidFill>
                <a:latin typeface="Courier" charset="0"/>
                <a:ea typeface="Courier" charset="0"/>
                <a:cs typeface="Courier" charset="0"/>
              </a:rPr>
              <a:t>&gt;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	SELECT AVG(</a:t>
            </a:r>
            <a:r>
              <a:rPr lang="en-US" sz="2200" b="1" dirty="0" err="1">
                <a:solidFill>
                  <a:schemeClr val="accent2"/>
                </a:solidFill>
                <a:latin typeface="Courier" charset="0"/>
                <a:ea typeface="Courier" charset="0"/>
                <a:cs typeface="Courier" charset="0"/>
              </a:rPr>
              <a:t>jobtime</a:t>
            </a: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)</a:t>
            </a: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br>
              <a:rPr lang="en-US" sz="2200" dirty="0">
                <a:latin typeface="Courier" charset="0"/>
                <a:ea typeface="Courier" charset="0"/>
                <a:cs typeface="Courier" charset="0"/>
              </a:rPr>
            </a:b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		FROM </a:t>
            </a:r>
            <a:r>
              <a:rPr lang="en-US" sz="2200" b="1" dirty="0" err="1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  <a:t>very_big_log</a:t>
            </a:r>
            <a:b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</a:br>
            <a:b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b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</a:br>
            <a:r>
              <a:rPr lang="en-US" sz="2200" b="1" dirty="0">
                <a:solidFill>
                  <a:srgbClr val="C0504D"/>
                </a:solidFill>
                <a:latin typeface="Courier" charset="0"/>
                <a:ea typeface="Courier" charset="0"/>
                <a:cs typeface="Courier" charset="0"/>
              </a:rPr>
              <a:t>		</a:t>
            </a:r>
            <a:r>
              <a:rPr lang="en-US" sz="2200" dirty="0">
                <a:latin typeface="Courier"/>
                <a:cs typeface="Courier"/>
              </a:rPr>
              <a:t>WHERE 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src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= 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‘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hadoop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’</a:t>
            </a:r>
            <a:b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</a:br>
            <a:b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</a:b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		</a:t>
            </a:r>
            <a:b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</a:b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		</a:t>
            </a:r>
            <a:r>
              <a:rPr lang="en-US" sz="2200" dirty="0">
                <a:latin typeface="Courier"/>
                <a:cs typeface="Courier"/>
              </a:rPr>
              <a:t>LEFT OUTER JOIN </a:t>
            </a:r>
            <a:r>
              <a:rPr lang="en-US" sz="2200" b="1" dirty="0">
                <a:solidFill>
                  <a:schemeClr val="accent2"/>
                </a:solidFill>
                <a:latin typeface="Courier"/>
                <a:cs typeface="Courier"/>
              </a:rPr>
              <a:t>logs2</a:t>
            </a:r>
            <a:br>
              <a:rPr lang="en-US" sz="2200" b="1" dirty="0">
                <a:solidFill>
                  <a:schemeClr val="accent2"/>
                </a:solidFill>
                <a:latin typeface="Courier"/>
                <a:cs typeface="Courier"/>
              </a:rPr>
            </a:br>
            <a:br>
              <a:rPr lang="en-US" sz="2200" b="1" dirty="0">
                <a:solidFill>
                  <a:schemeClr val="accent2"/>
                </a:solidFill>
                <a:latin typeface="Courier"/>
                <a:cs typeface="Courier"/>
              </a:rPr>
            </a:br>
            <a:r>
              <a:rPr lang="en-US" sz="2200" dirty="0">
                <a:latin typeface="Courier"/>
                <a:cs typeface="Courier"/>
              </a:rPr>
              <a:t>		</a:t>
            </a:r>
            <a:br>
              <a:rPr lang="en-US" sz="2200" dirty="0">
                <a:latin typeface="Courier"/>
                <a:cs typeface="Courier"/>
              </a:rPr>
            </a:br>
            <a:r>
              <a:rPr lang="en-US" sz="2200" dirty="0">
                <a:latin typeface="Courier"/>
                <a:cs typeface="Courier"/>
              </a:rPr>
              <a:t>		ON 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very_big_log.id</a:t>
            </a:r>
            <a:r>
              <a:rPr lang="en-US" sz="2200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r>
              <a:rPr lang="en-US" sz="2200" dirty="0">
                <a:latin typeface="Courier"/>
                <a:cs typeface="Courier"/>
              </a:rPr>
              <a:t>= </a:t>
            </a:r>
            <a:r>
              <a:rPr lang="en-US" sz="2200" b="1" dirty="0" err="1">
                <a:solidFill>
                  <a:srgbClr val="C0504D"/>
                </a:solidFill>
                <a:latin typeface="Courier"/>
                <a:cs typeface="Courier"/>
              </a:rPr>
              <a:t>logs.id</a:t>
            </a:r>
            <a:r>
              <a:rPr lang="en-US" sz="2200" b="1" dirty="0">
                <a:solidFill>
                  <a:srgbClr val="C0504D"/>
                </a:solidFill>
                <a:latin typeface="Courier"/>
                <a:cs typeface="Courier"/>
              </a:rPr>
              <a:t> </a:t>
            </a:r>
            <a:endParaRPr lang="en-US" sz="2200" b="1" dirty="0">
              <a:solidFill>
                <a:srgbClr val="C0504D"/>
              </a:solidFill>
              <a:cs typeface="Calibri"/>
            </a:endParaRPr>
          </a:p>
          <a:p>
            <a:pPr marL="0" indent="0">
              <a:lnSpc>
                <a:spcPct val="50000"/>
              </a:lnSpc>
            </a:pPr>
            <a:endParaRPr lang="en-US" sz="2200" b="1" dirty="0">
              <a:solidFill>
                <a:srgbClr val="C0504D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200" dirty="0">
                <a:latin typeface="Courier" charset="0"/>
                <a:ea typeface="Courier" charset="0"/>
                <a:cs typeface="Courier" charset="0"/>
              </a:rPr>
              <a:t>		WITHIN 5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699792" y="1150921"/>
            <a:ext cx="6376900" cy="2062103"/>
          </a:xfrm>
          <a:prstGeom prst="rect">
            <a:avLst/>
          </a:prstGeom>
          <a:noFill/>
        </p:spPr>
        <p:txBody>
          <a:bodyPr wrap="square" numCol="2" spcCol="144000" rtlCol="0">
            <a:spAutoFit/>
          </a:bodyPr>
          <a:lstStyle/>
          <a:p>
            <a:r>
              <a:rPr lang="en-US" sz="3200" dirty="0"/>
              <a:t>Aggregates</a:t>
            </a:r>
          </a:p>
          <a:p>
            <a:r>
              <a:rPr lang="en-US" sz="3200" dirty="0"/>
              <a:t>Joins</a:t>
            </a:r>
          </a:p>
          <a:p>
            <a:r>
              <a:rPr lang="en-US" sz="3200" dirty="0"/>
              <a:t>Accuracy </a:t>
            </a:r>
            <a:r>
              <a:rPr lang="en-US" sz="3200" dirty="0" err="1"/>
              <a:t>reqs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Filters</a:t>
            </a:r>
          </a:p>
          <a:p>
            <a:r>
              <a:rPr lang="en-US" sz="3200" dirty="0"/>
              <a:t>UDFs</a:t>
            </a:r>
          </a:p>
          <a:p>
            <a:r>
              <a:rPr lang="en-US" sz="3200" dirty="0">
                <a:solidFill>
                  <a:srgbClr val="00B050"/>
                </a:solidFill>
              </a:rPr>
              <a:t>Performance </a:t>
            </a:r>
            <a:r>
              <a:rPr lang="en-US" sz="3200" dirty="0" err="1">
                <a:solidFill>
                  <a:srgbClr val="00B050"/>
                </a:solidFill>
              </a:rPr>
              <a:t>reqs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39752" y="5241953"/>
            <a:ext cx="5832648" cy="457200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ine Callout 1 (Border and Accent Bar) 9"/>
          <p:cNvSpPr/>
          <p:nvPr/>
        </p:nvSpPr>
        <p:spPr>
          <a:xfrm>
            <a:off x="5133622" y="6004901"/>
            <a:ext cx="3038778" cy="762000"/>
          </a:xfrm>
          <a:prstGeom prst="accentBorderCallout1">
            <a:avLst>
              <a:gd name="adj1" fmla="val 18750"/>
              <a:gd name="adj2" fmla="val -8333"/>
              <a:gd name="adj3" fmla="val -31651"/>
              <a:gd name="adj4" fmla="val -32680"/>
            </a:avLst>
          </a:prstGeom>
          <a:solidFill>
            <a:schemeClr val="bg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r>
              <a:rPr lang="en-US" sz="2000" dirty="0"/>
              <a:t>Desired performance</a:t>
            </a:r>
          </a:p>
        </p:txBody>
      </p:sp>
    </p:spTree>
    <p:extLst>
      <p:ext uri="{BB962C8B-B14F-4D97-AF65-F5344CB8AC3E}">
        <p14:creationId xmlns:p14="http://schemas.microsoft.com/office/powerpoint/2010/main" val="14654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78"/>
    </mc:Choice>
    <mc:Fallback xmlns="">
      <p:transition spd="slow" advTm="32478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04800" y="1524000"/>
          <a:ext cx="27432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Buff Ratio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5344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Workflow of </a:t>
            </a:r>
            <a:r>
              <a:rPr lang="en-US" dirty="0" err="1">
                <a:latin typeface="Calibri"/>
                <a:cs typeface="Calibri"/>
              </a:rPr>
              <a:t>BlinkDB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8" name="TextBox 43"/>
          <p:cNvSpPr txBox="1">
            <a:spLocks noChangeArrowheads="1"/>
          </p:cNvSpPr>
          <p:nvPr/>
        </p:nvSpPr>
        <p:spPr bwMode="auto">
          <a:xfrm>
            <a:off x="3197910" y="1437744"/>
            <a:ext cx="5940152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latin typeface="Corbel" charset="0"/>
                <a:cs typeface="Corbel" charset="0"/>
              </a:rPr>
              <a:t>Query log analysis:</a:t>
            </a:r>
          </a:p>
          <a:p>
            <a:pPr eaLnBrk="1" hangingPunct="1"/>
            <a:r>
              <a:rPr lang="en-US" sz="2000" dirty="0">
                <a:latin typeface="Corbel" charset="0"/>
                <a:cs typeface="Corbel" charset="0"/>
              </a:rPr>
              <a:t>Q1: SELECT count(*) FROM log WHERE city=NYC</a:t>
            </a:r>
          </a:p>
          <a:p>
            <a:pPr eaLnBrk="1" hangingPunct="1"/>
            <a:r>
              <a:rPr lang="en-US" sz="2000" dirty="0">
                <a:latin typeface="Corbel" charset="0"/>
                <a:cs typeface="Corbel" charset="0"/>
              </a:rPr>
              <a:t>Q2: SELECT AVG(</a:t>
            </a:r>
            <a:r>
              <a:rPr lang="en-US" sz="2000" dirty="0" err="1">
                <a:latin typeface="Corbel" charset="0"/>
                <a:cs typeface="Corbel" charset="0"/>
              </a:rPr>
              <a:t>bradio</a:t>
            </a:r>
            <a:r>
              <a:rPr lang="en-US" sz="2000" dirty="0">
                <a:latin typeface="Corbel" charset="0"/>
                <a:cs typeface="Corbel" charset="0"/>
              </a:rPr>
              <a:t>) FROM log WHERE city=NYC</a:t>
            </a:r>
          </a:p>
          <a:p>
            <a:pPr eaLnBrk="1" hangingPunct="1"/>
            <a:r>
              <a:rPr lang="en-US" sz="2000" dirty="0">
                <a:latin typeface="Corbel" charset="0"/>
                <a:cs typeface="Corbel" charset="0"/>
              </a:rPr>
              <a:t>Q3: SELECT AVG(</a:t>
            </a:r>
            <a:r>
              <a:rPr lang="en-US" sz="2000" dirty="0" err="1">
                <a:latin typeface="Corbel" charset="0"/>
                <a:cs typeface="Corbel" charset="0"/>
              </a:rPr>
              <a:t>bradio</a:t>
            </a:r>
            <a:r>
              <a:rPr lang="en-US" sz="2000" dirty="0">
                <a:latin typeface="Corbel" charset="0"/>
                <a:cs typeface="Corbel" charset="0"/>
              </a:rPr>
              <a:t>) FROM log GROUP BY city</a:t>
            </a:r>
          </a:p>
          <a:p>
            <a:pPr eaLnBrk="1" hangingPunct="1"/>
            <a:r>
              <a:rPr lang="en-US" sz="2000" dirty="0">
                <a:latin typeface="Corbel" charset="0"/>
                <a:cs typeface="Corbel" charset="0"/>
              </a:rPr>
              <a:t>…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A14DA93-5797-8340-AF3A-BC3EDD85B94A}"/>
              </a:ext>
            </a:extLst>
          </p:cNvPr>
          <p:cNvCxnSpPr/>
          <p:nvPr/>
        </p:nvCxnSpPr>
        <p:spPr>
          <a:xfrm>
            <a:off x="3203848" y="4267706"/>
            <a:ext cx="1872208" cy="0"/>
          </a:xfrm>
          <a:prstGeom prst="straightConnector1">
            <a:avLst/>
          </a:prstGeom>
          <a:ln w="1111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4D4FC13-EA03-EE4B-832C-195C03A8B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162520"/>
              </p:ext>
            </p:extLst>
          </p:nvPr>
        </p:nvGraphicFramePr>
        <p:xfrm>
          <a:off x="5364088" y="3686145"/>
          <a:ext cx="27432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Buff Ratio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F69E2-BFFF-6340-858A-ACDC96527BE4}"/>
              </a:ext>
            </a:extLst>
          </p:cNvPr>
          <p:cNvCxnSpPr/>
          <p:nvPr/>
        </p:nvCxnSpPr>
        <p:spPr>
          <a:xfrm>
            <a:off x="3203848" y="4795765"/>
            <a:ext cx="1872208" cy="0"/>
          </a:xfrm>
          <a:prstGeom prst="straightConnector1">
            <a:avLst/>
          </a:prstGeom>
          <a:ln w="111125">
            <a:solidFill>
              <a:srgbClr val="A5002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347865-6D55-674F-BD0D-D7DC7C259008}"/>
              </a:ext>
            </a:extLst>
          </p:cNvPr>
          <p:cNvCxnSpPr/>
          <p:nvPr/>
        </p:nvCxnSpPr>
        <p:spPr>
          <a:xfrm>
            <a:off x="3203848" y="5323824"/>
            <a:ext cx="1872208" cy="0"/>
          </a:xfrm>
          <a:prstGeom prst="straightConnector1">
            <a:avLst/>
          </a:prstGeom>
          <a:ln w="11112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A475502-787B-1741-8160-A85905FC7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799638"/>
              </p:ext>
            </p:extLst>
          </p:nvPr>
        </p:nvGraphicFramePr>
        <p:xfrm>
          <a:off x="5724128" y="4123690"/>
          <a:ext cx="2335821" cy="2595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1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City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Buff Ratio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0.78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0.13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0.49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0.10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D00309A-3DFD-F643-A328-6B39DFFF3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485827"/>
              </p:ext>
            </p:extLst>
          </p:nvPr>
        </p:nvGraphicFramePr>
        <p:xfrm>
          <a:off x="6131507" y="4587746"/>
          <a:ext cx="1116621" cy="1854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1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City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NYC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Berkeley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4AA2C6-CCA0-CD4D-856E-9CF2198CE3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922906"/>
              </p:ext>
            </p:extLst>
          </p:nvPr>
        </p:nvGraphicFramePr>
        <p:xfrm>
          <a:off x="6539260" y="5009584"/>
          <a:ext cx="1219200" cy="25958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5197082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Buff Ratio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00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0.78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94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0.13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996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0.19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846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0.09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04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0.49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914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0.10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996432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660081-548E-3540-9F2E-C60B929F227B}"/>
              </a:ext>
            </a:extLst>
          </p:cNvPr>
          <p:cNvCxnSpPr/>
          <p:nvPr/>
        </p:nvCxnSpPr>
        <p:spPr>
          <a:xfrm>
            <a:off x="3203848" y="5851882"/>
            <a:ext cx="1872208" cy="0"/>
          </a:xfrm>
          <a:prstGeom prst="straightConnector1">
            <a:avLst/>
          </a:prstGeom>
          <a:ln w="1111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8D42DEB-66CA-B74A-B1DC-4642A101BF99}"/>
              </a:ext>
            </a:extLst>
          </p:cNvPr>
          <p:cNvSpPr/>
          <p:nvPr/>
        </p:nvSpPr>
        <p:spPr>
          <a:xfrm>
            <a:off x="3700793" y="5980281"/>
            <a:ext cx="4283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rbel" charset="0"/>
                <a:cs typeface="Corbel" charset="0"/>
              </a:rPr>
              <a:t>…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0DA92C-4043-3745-8742-A3E8C576C197}"/>
              </a:ext>
            </a:extLst>
          </p:cNvPr>
          <p:cNvSpPr txBox="1"/>
          <p:nvPr/>
        </p:nvSpPr>
        <p:spPr>
          <a:xfrm>
            <a:off x="3197910" y="3369922"/>
            <a:ext cx="16914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Decide on </a:t>
            </a:r>
          </a:p>
          <a:p>
            <a:pPr algn="ctr"/>
            <a:r>
              <a:rPr lang="en-US" dirty="0"/>
              <a:t>the samples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470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61"/>
    </mc:Choice>
    <mc:Fallback xmlns="">
      <p:transition spd="slow" advTm="75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1B5008E-E500-3840-9F3E-4CE9010836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924" y="3379241"/>
            <a:ext cx="1122759" cy="64896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534400" cy="1143000"/>
          </a:xfrm>
        </p:spPr>
        <p:txBody>
          <a:bodyPr/>
          <a:lstStyle/>
          <a:p>
            <a:r>
              <a:rPr lang="en-US" dirty="0" err="1">
                <a:latin typeface="Calibri"/>
                <a:cs typeface="Calibri"/>
              </a:rPr>
              <a:t>BlinkDB</a:t>
            </a:r>
            <a:r>
              <a:rPr lang="en-US" dirty="0">
                <a:latin typeface="Calibri"/>
                <a:cs typeface="Calibri"/>
              </a:rPr>
              <a:t> and Hive</a:t>
            </a:r>
          </a:p>
        </p:txBody>
      </p:sp>
      <p:sp>
        <p:nvSpPr>
          <p:cNvPr id="18" name="TextBox 43"/>
          <p:cNvSpPr txBox="1">
            <a:spLocks noChangeArrowheads="1"/>
          </p:cNvSpPr>
          <p:nvPr/>
        </p:nvSpPr>
        <p:spPr bwMode="auto">
          <a:xfrm>
            <a:off x="795536" y="1385481"/>
            <a:ext cx="8168952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latin typeface="Corbel" charset="0"/>
                <a:cs typeface="Corbel" charset="0"/>
              </a:rPr>
              <a:t>Q1: SELECT count(*) FROM log WHERE city=NYC ERROR WITHIN 10% … </a:t>
            </a:r>
          </a:p>
          <a:p>
            <a:pPr eaLnBrk="1" hangingPunct="1"/>
            <a:r>
              <a:rPr lang="en-US" sz="2000" dirty="0">
                <a:latin typeface="Corbel" charset="0"/>
                <a:cs typeface="Corbel" charset="0"/>
              </a:rPr>
              <a:t>Q2: SELECT AVG(</a:t>
            </a:r>
            <a:r>
              <a:rPr lang="en-US" sz="2000" dirty="0" err="1">
                <a:latin typeface="Corbel" charset="0"/>
                <a:cs typeface="Corbel" charset="0"/>
              </a:rPr>
              <a:t>bradio</a:t>
            </a:r>
            <a:r>
              <a:rPr lang="en-US" sz="2000" dirty="0">
                <a:latin typeface="Corbel" charset="0"/>
                <a:cs typeface="Corbel" charset="0"/>
              </a:rPr>
              <a:t>) FROM log WHERE city=NYC ERROR WITHIN 5% … </a:t>
            </a:r>
          </a:p>
          <a:p>
            <a:pPr eaLnBrk="1" hangingPunct="1"/>
            <a:r>
              <a:rPr lang="en-US" sz="2000" dirty="0">
                <a:latin typeface="Corbel" charset="0"/>
                <a:cs typeface="Corbel" charset="0"/>
              </a:rPr>
              <a:t>Q3: SELECT AVG(</a:t>
            </a:r>
            <a:r>
              <a:rPr lang="en-US" sz="2000" dirty="0" err="1">
                <a:latin typeface="Corbel" charset="0"/>
                <a:cs typeface="Corbel" charset="0"/>
              </a:rPr>
              <a:t>bradio</a:t>
            </a:r>
            <a:r>
              <a:rPr lang="en-US" sz="2000" dirty="0">
                <a:latin typeface="Corbel" charset="0"/>
                <a:cs typeface="Corbel" charset="0"/>
              </a:rPr>
              <a:t>) FROM log GROUP BY city ERROR WITHIN 15% … </a:t>
            </a:r>
          </a:p>
          <a:p>
            <a:pPr eaLnBrk="1" hangingPunct="1"/>
            <a:r>
              <a:rPr lang="en-US" sz="2000" dirty="0">
                <a:latin typeface="Corbel" charset="0"/>
                <a:cs typeface="Corbel" charset="0"/>
              </a:rPr>
              <a:t>…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53241475-0A3B-FA45-B2B6-1BD9E4D5F3EE}"/>
              </a:ext>
            </a:extLst>
          </p:cNvPr>
          <p:cNvSpPr/>
          <p:nvPr/>
        </p:nvSpPr>
        <p:spPr>
          <a:xfrm>
            <a:off x="3995936" y="2564904"/>
            <a:ext cx="1116621" cy="8640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F5F19A-5B9D-4A44-9497-BD63A9345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0977" y="4071649"/>
            <a:ext cx="926538" cy="83388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0D9CEC0-DD10-EB47-9140-69DAA470C93E}"/>
              </a:ext>
            </a:extLst>
          </p:cNvPr>
          <p:cNvCxnSpPr/>
          <p:nvPr/>
        </p:nvCxnSpPr>
        <p:spPr>
          <a:xfrm flipH="1">
            <a:off x="3419872" y="5105310"/>
            <a:ext cx="936104" cy="864096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524BBA-99A4-3241-941B-F283DE5D6E47}"/>
              </a:ext>
            </a:extLst>
          </p:cNvPr>
          <p:cNvCxnSpPr>
            <a:cxnSpLocks/>
          </p:cNvCxnSpPr>
          <p:nvPr/>
        </p:nvCxnSpPr>
        <p:spPr>
          <a:xfrm>
            <a:off x="4644008" y="5105310"/>
            <a:ext cx="0" cy="864096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F5A7877-8C55-8F4F-9CB6-14C376D629A6}"/>
              </a:ext>
            </a:extLst>
          </p:cNvPr>
          <p:cNvCxnSpPr>
            <a:cxnSpLocks/>
          </p:cNvCxnSpPr>
          <p:nvPr/>
        </p:nvCxnSpPr>
        <p:spPr>
          <a:xfrm>
            <a:off x="4932040" y="5105310"/>
            <a:ext cx="792088" cy="792088"/>
          </a:xfrm>
          <a:prstGeom prst="straightConnector1">
            <a:avLst/>
          </a:prstGeom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547B3B2-59BC-C54A-91D1-2F12ED8E3BDA}"/>
              </a:ext>
            </a:extLst>
          </p:cNvPr>
          <p:cNvSpPr txBox="1"/>
          <p:nvPr/>
        </p:nvSpPr>
        <p:spPr>
          <a:xfrm>
            <a:off x="2483768" y="6135687"/>
            <a:ext cx="881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Spark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A66173-5C66-6948-AFF5-C353CE94D2B7}"/>
              </a:ext>
            </a:extLst>
          </p:cNvPr>
          <p:cNvSpPr txBox="1"/>
          <p:nvPr/>
        </p:nvSpPr>
        <p:spPr>
          <a:xfrm>
            <a:off x="3783836" y="6135686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Hadoop/MR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E6477C-26A1-FE46-BD7A-87746757CBD0}"/>
              </a:ext>
            </a:extLst>
          </p:cNvPr>
          <p:cNvSpPr txBox="1"/>
          <p:nvPr/>
        </p:nvSpPr>
        <p:spPr>
          <a:xfrm>
            <a:off x="5830318" y="6063679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059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701"/>
    </mc:Choice>
    <mc:Fallback xmlns="">
      <p:transition spd="slow" advTm="1067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04800" y="1524000"/>
          <a:ext cx="27432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Buff Ratio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5344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Query Execution on Samples</a:t>
            </a:r>
          </a:p>
        </p:txBody>
      </p:sp>
      <p:sp>
        <p:nvSpPr>
          <p:cNvPr id="18" name="TextBox 43"/>
          <p:cNvSpPr txBox="1">
            <a:spLocks noChangeArrowheads="1"/>
          </p:cNvSpPr>
          <p:nvPr/>
        </p:nvSpPr>
        <p:spPr bwMode="auto">
          <a:xfrm>
            <a:off x="4401824" y="1524000"/>
            <a:ext cx="436117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Corbel" charset="0"/>
                <a:cs typeface="Corbel" charset="0"/>
              </a:rPr>
              <a:t>What is the average </a:t>
            </a:r>
            <a:r>
              <a:rPr lang="en-US" u="sng" dirty="0">
                <a:latin typeface="Corbel" charset="0"/>
                <a:cs typeface="Corbel" charset="0"/>
              </a:rPr>
              <a:t>buffering ratio</a:t>
            </a:r>
            <a:r>
              <a:rPr lang="en-US" dirty="0">
                <a:latin typeface="Corbel" charset="0"/>
                <a:cs typeface="Corbel" charset="0"/>
              </a:rPr>
              <a:t> in the table?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495800" y="5029200"/>
            <a:ext cx="20574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 dirty="0">
                <a:solidFill>
                  <a:schemeClr val="accent2"/>
                </a:solidFill>
                <a:latin typeface="Corbel" charset="0"/>
                <a:cs typeface="Corbel" charset="0"/>
              </a:rPr>
              <a:t>0.2325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080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72"/>
    </mc:Choice>
    <mc:Fallback xmlns="">
      <p:transition spd="slow" advTm="9472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04800" y="1524000"/>
          <a:ext cx="27432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Buff</a:t>
                      </a:r>
                      <a:r>
                        <a:rPr lang="en-US" sz="1800" baseline="0" dirty="0">
                          <a:latin typeface="Corbel"/>
                          <a:cs typeface="Corbel"/>
                        </a:rPr>
                        <a:t> Ratio</a:t>
                      </a:r>
                      <a:endParaRPr lang="en-US" sz="1800" dirty="0">
                        <a:latin typeface="Corbel"/>
                        <a:cs typeface="Corbe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5344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Query Execution on Samples</a:t>
            </a:r>
          </a:p>
        </p:txBody>
      </p:sp>
      <p:sp>
        <p:nvSpPr>
          <p:cNvPr id="15" name="TextBox 43"/>
          <p:cNvSpPr txBox="1">
            <a:spLocks noChangeArrowheads="1"/>
          </p:cNvSpPr>
          <p:nvPr/>
        </p:nvSpPr>
        <p:spPr bwMode="auto">
          <a:xfrm>
            <a:off x="4401824" y="1524000"/>
            <a:ext cx="4361176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Corbel" charset="0"/>
                <a:cs typeface="Corbel" charset="0"/>
              </a:rPr>
              <a:t>What is the average </a:t>
            </a:r>
            <a:r>
              <a:rPr lang="en-US" u="sng" dirty="0">
                <a:latin typeface="Corbel" charset="0"/>
                <a:cs typeface="Corbel" charset="0"/>
              </a:rPr>
              <a:t>buffering ratio</a:t>
            </a:r>
            <a:r>
              <a:rPr lang="en-US" dirty="0">
                <a:latin typeface="Corbel" charset="0"/>
                <a:cs typeface="Corbel" charset="0"/>
              </a:rPr>
              <a:t> in the table?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401824" y="3200400"/>
          <a:ext cx="458977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8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Buff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Sampling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1/4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1/4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1/4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3368372" y="3642360"/>
            <a:ext cx="746428" cy="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16537" y="3852446"/>
            <a:ext cx="1050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Uniform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Sample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495800" y="5562600"/>
            <a:ext cx="4267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 dirty="0">
                <a:solidFill>
                  <a:schemeClr val="accent2"/>
                </a:solidFill>
                <a:latin typeface="Corbel" charset="0"/>
                <a:cs typeface="Corbel" charset="0"/>
              </a:rPr>
              <a:t>0.19 </a:t>
            </a:r>
            <a:r>
              <a:rPr lang="en-US" sz="4000" dirty="0">
                <a:solidFill>
                  <a:srgbClr val="3366FF"/>
                </a:solidFill>
                <a:latin typeface="Corbel" charset="0"/>
                <a:cs typeface="Corbel" charset="0"/>
              </a:rPr>
              <a:t>+/- 0.05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495800" y="5029200"/>
            <a:ext cx="20574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 strike="sngStrike" dirty="0">
                <a:solidFill>
                  <a:schemeClr val="accent2"/>
                </a:solidFill>
                <a:latin typeface="Corbel" charset="0"/>
                <a:cs typeface="Corbel" charset="0"/>
              </a:rPr>
              <a:t>0.2325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078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56"/>
    </mc:Choice>
    <mc:Fallback xmlns="">
      <p:transition spd="slow" advTm="37656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04800" y="1524000"/>
          <a:ext cx="27432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Buff Ratio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8534400" cy="1143000"/>
          </a:xfrm>
        </p:spPr>
        <p:txBody>
          <a:bodyPr/>
          <a:lstStyle/>
          <a:p>
            <a:r>
              <a:rPr lang="en-US" dirty="0">
                <a:latin typeface="Calibri"/>
                <a:cs typeface="Calibri"/>
              </a:rPr>
              <a:t>Query Execution on Samples</a:t>
            </a:r>
          </a:p>
        </p:txBody>
      </p:sp>
      <p:sp>
        <p:nvSpPr>
          <p:cNvPr id="15" name="TextBox 43"/>
          <p:cNvSpPr txBox="1">
            <a:spLocks noChangeArrowheads="1"/>
          </p:cNvSpPr>
          <p:nvPr/>
        </p:nvSpPr>
        <p:spPr bwMode="auto">
          <a:xfrm>
            <a:off x="4401824" y="1524000"/>
            <a:ext cx="4361176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Corbel" charset="0"/>
                <a:cs typeface="Corbel" charset="0"/>
              </a:rPr>
              <a:t>What is the average </a:t>
            </a:r>
            <a:r>
              <a:rPr lang="en-US" u="sng" dirty="0">
                <a:latin typeface="Corbel" charset="0"/>
                <a:cs typeface="Corbel" charset="0"/>
              </a:rPr>
              <a:t>buffering ratio</a:t>
            </a:r>
            <a:r>
              <a:rPr lang="en-US" dirty="0">
                <a:latin typeface="Corbel" charset="0"/>
                <a:cs typeface="Corbel" charset="0"/>
              </a:rPr>
              <a:t> in the table?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4401824" y="2509520"/>
          <a:ext cx="4665976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8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2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44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05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Buff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Sampling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1/2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7" name="Straight Arrow Connector 6"/>
          <p:cNvCxnSpPr/>
          <p:nvPr/>
        </p:nvCxnSpPr>
        <p:spPr>
          <a:xfrm>
            <a:off x="3368372" y="3642360"/>
            <a:ext cx="746428" cy="0"/>
          </a:xfrm>
          <a:prstGeom prst="straightConnector1">
            <a:avLst/>
          </a:prstGeom>
          <a:ln w="63500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16537" y="3852446"/>
            <a:ext cx="1050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Uniform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Sample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495800" y="6150114"/>
            <a:ext cx="4267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 dirty="0">
                <a:solidFill>
                  <a:schemeClr val="accent2"/>
                </a:solidFill>
                <a:latin typeface="Corbel" charset="0"/>
                <a:cs typeface="Corbel" charset="0"/>
              </a:rPr>
              <a:t>0.22 </a:t>
            </a:r>
            <a:r>
              <a:rPr lang="en-US" sz="4000" dirty="0">
                <a:solidFill>
                  <a:srgbClr val="3366FF"/>
                </a:solidFill>
                <a:latin typeface="Corbel" charset="0"/>
                <a:cs typeface="Corbel" charset="0"/>
              </a:rPr>
              <a:t>+/- 0.02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4495800" y="5029200"/>
            <a:ext cx="20574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 strike="sngStrike" dirty="0">
                <a:solidFill>
                  <a:schemeClr val="accent2"/>
                </a:solidFill>
                <a:latin typeface="Corbel" charset="0"/>
                <a:cs typeface="Corbel" charset="0"/>
              </a:rPr>
              <a:t>0.2325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4495800" y="5562600"/>
            <a:ext cx="42672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000" strike="sngStrike" dirty="0">
                <a:solidFill>
                  <a:schemeClr val="accent2"/>
                </a:solidFill>
                <a:latin typeface="Corbel" charset="0"/>
                <a:cs typeface="Corbel" charset="0"/>
              </a:rPr>
              <a:t>0.19 </a:t>
            </a:r>
            <a:r>
              <a:rPr lang="en-US" sz="4000" strike="sngStrike" dirty="0">
                <a:solidFill>
                  <a:srgbClr val="3366FF"/>
                </a:solidFill>
                <a:latin typeface="Corbel" charset="0"/>
                <a:cs typeface="Corbel" charset="0"/>
              </a:rPr>
              <a:t>+/- 0.05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86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89"/>
    </mc:Choice>
    <mc:Fallback xmlns="">
      <p:transition spd="slow" advTm="20289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3468" cy="1143000"/>
          </a:xfrm>
        </p:spPr>
        <p:txBody>
          <a:bodyPr>
            <a:noAutofit/>
          </a:bodyPr>
          <a:lstStyle/>
          <a:p>
            <a:pPr algn="l"/>
            <a:r>
              <a:rPr lang="en-US" b="1" dirty="0">
                <a:latin typeface="Calibri"/>
                <a:cs typeface="Calibri"/>
              </a:rPr>
              <a:t>Speed/Accuracy Trade-off</a:t>
            </a:r>
          </a:p>
        </p:txBody>
      </p:sp>
      <p:sp>
        <p:nvSpPr>
          <p:cNvPr id="27" name="Oval 26"/>
          <p:cNvSpPr/>
          <p:nvPr/>
        </p:nvSpPr>
        <p:spPr>
          <a:xfrm>
            <a:off x="7172330" y="5642247"/>
            <a:ext cx="375213" cy="372361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69952" y="5844267"/>
            <a:ext cx="7143466" cy="0"/>
          </a:xfrm>
          <a:prstGeom prst="line">
            <a:avLst/>
          </a:prstGeom>
          <a:ln w="76200" cmpd="sng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667683" y="1832647"/>
            <a:ext cx="0" cy="4444530"/>
          </a:xfrm>
          <a:prstGeom prst="line">
            <a:avLst/>
          </a:prstGeom>
          <a:ln w="76200" cmpd="sng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504064" y="3626289"/>
            <a:ext cx="9777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alibri"/>
                <a:cs typeface="Calibri"/>
              </a:rPr>
              <a:t>Error</a:t>
            </a:r>
          </a:p>
        </p:txBody>
      </p:sp>
      <p:sp>
        <p:nvSpPr>
          <p:cNvPr id="21" name="Freeform 20"/>
          <p:cNvSpPr/>
          <p:nvPr/>
        </p:nvSpPr>
        <p:spPr>
          <a:xfrm>
            <a:off x="1919356" y="2337709"/>
            <a:ext cx="5440581" cy="3506558"/>
          </a:xfrm>
          <a:custGeom>
            <a:avLst/>
            <a:gdLst>
              <a:gd name="connsiteX0" fmla="*/ 0 w 5007643"/>
              <a:gd name="connsiteY0" fmla="*/ 0 h 3925042"/>
              <a:gd name="connsiteX1" fmla="*/ 43294 w 5007643"/>
              <a:gd name="connsiteY1" fmla="*/ 937969 h 3925042"/>
              <a:gd name="connsiteX2" fmla="*/ 158744 w 5007643"/>
              <a:gd name="connsiteY2" fmla="*/ 1659484 h 3925042"/>
              <a:gd name="connsiteX3" fmla="*/ 346350 w 5007643"/>
              <a:gd name="connsiteY3" fmla="*/ 2409860 h 3925042"/>
              <a:gd name="connsiteX4" fmla="*/ 533956 w 5007643"/>
              <a:gd name="connsiteY4" fmla="*/ 3044793 h 3925042"/>
              <a:gd name="connsiteX5" fmla="*/ 1212225 w 5007643"/>
              <a:gd name="connsiteY5" fmla="*/ 3520993 h 3925042"/>
              <a:gd name="connsiteX6" fmla="*/ 3593381 w 5007643"/>
              <a:gd name="connsiteY6" fmla="*/ 3838460 h 3925042"/>
              <a:gd name="connsiteX7" fmla="*/ 5007643 w 5007643"/>
              <a:gd name="connsiteY7" fmla="*/ 3925042 h 3925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7643" h="3925042">
                <a:moveTo>
                  <a:pt x="0" y="0"/>
                </a:moveTo>
                <a:cubicBezTo>
                  <a:pt x="8418" y="330694"/>
                  <a:pt x="16837" y="661388"/>
                  <a:pt x="43294" y="937969"/>
                </a:cubicBezTo>
                <a:cubicBezTo>
                  <a:pt x="69751" y="1214550"/>
                  <a:pt x="108235" y="1414169"/>
                  <a:pt x="158744" y="1659484"/>
                </a:cubicBezTo>
                <a:cubicBezTo>
                  <a:pt x="209253" y="1904799"/>
                  <a:pt x="283815" y="2178975"/>
                  <a:pt x="346350" y="2409860"/>
                </a:cubicBezTo>
                <a:cubicBezTo>
                  <a:pt x="408885" y="2640745"/>
                  <a:pt x="389644" y="2859604"/>
                  <a:pt x="533956" y="3044793"/>
                </a:cubicBezTo>
                <a:cubicBezTo>
                  <a:pt x="678268" y="3229982"/>
                  <a:pt x="702321" y="3388715"/>
                  <a:pt x="1212225" y="3520993"/>
                </a:cubicBezTo>
                <a:cubicBezTo>
                  <a:pt x="1722129" y="3653271"/>
                  <a:pt x="2960811" y="3771119"/>
                  <a:pt x="3593381" y="3838460"/>
                </a:cubicBezTo>
                <a:cubicBezTo>
                  <a:pt x="4225951" y="3905801"/>
                  <a:pt x="5007643" y="3925042"/>
                  <a:pt x="5007643" y="3925042"/>
                </a:cubicBezTo>
              </a:path>
            </a:pathLst>
          </a:custGeom>
          <a:ln w="76200" cmpd="sng">
            <a:solidFill>
              <a:srgbClr val="3366FF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7359937" y="5728827"/>
            <a:ext cx="0" cy="2020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28394" y="5847194"/>
            <a:ext cx="12630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latin typeface="Calibri"/>
                <a:cs typeface="Calibri"/>
              </a:rPr>
              <a:t>30 </a:t>
            </a:r>
            <a:r>
              <a:rPr lang="en-US" sz="2600" b="1" dirty="0" err="1">
                <a:latin typeface="Calibri"/>
                <a:cs typeface="Calibri"/>
              </a:rPr>
              <a:t>mins</a:t>
            </a:r>
            <a:endParaRPr lang="en-US" sz="2600" b="1" dirty="0">
              <a:latin typeface="Calibri"/>
              <a:cs typeface="Calibri"/>
            </a:endParaRPr>
          </a:p>
        </p:txBody>
      </p:sp>
      <p:sp>
        <p:nvSpPr>
          <p:cNvPr id="29" name="Rectangular Callout 28"/>
          <p:cNvSpPr/>
          <p:nvPr/>
        </p:nvSpPr>
        <p:spPr>
          <a:xfrm>
            <a:off x="6742825" y="4051671"/>
            <a:ext cx="1988080" cy="1298727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atin typeface="Calibri"/>
                <a:cs typeface="Calibri"/>
              </a:rPr>
              <a:t>Time to Execute on</a:t>
            </a:r>
          </a:p>
          <a:p>
            <a:pPr algn="ctr"/>
            <a:r>
              <a:rPr lang="en-US" sz="2200" b="1" dirty="0">
                <a:latin typeface="Calibri"/>
                <a:cs typeface="Calibri"/>
              </a:rPr>
              <a:t>Entire Dataset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39837" y="2337709"/>
            <a:ext cx="1680369" cy="3463268"/>
          </a:xfrm>
          <a:prstGeom prst="rect">
            <a:avLst/>
          </a:prstGeom>
          <a:solidFill>
            <a:schemeClr val="accent4">
              <a:lumMod val="20000"/>
              <a:lumOff val="80000"/>
              <a:alpha val="3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3749212" y="2337709"/>
            <a:ext cx="1988080" cy="1298727"/>
          </a:xfrm>
          <a:prstGeom prst="wedgeRectCallout">
            <a:avLst>
              <a:gd name="adj1" fmla="val -60757"/>
              <a:gd name="adj2" fmla="val 947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latin typeface="Calibri"/>
                <a:cs typeface="Calibri"/>
              </a:rPr>
              <a:t>Interactive</a:t>
            </a:r>
          </a:p>
          <a:p>
            <a:pPr algn="ctr"/>
            <a:r>
              <a:rPr lang="en-US" sz="2200" b="1" dirty="0">
                <a:latin typeface="Calibri"/>
                <a:cs typeface="Calibri"/>
              </a:rPr>
              <a:t>Queries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875250" y="5842673"/>
            <a:ext cx="8694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latin typeface="Calibri"/>
                <a:cs typeface="Calibri"/>
              </a:rPr>
              <a:t>2 sec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420207" y="5754277"/>
            <a:ext cx="0" cy="2020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57780" y="6304002"/>
            <a:ext cx="474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Calibri"/>
                <a:cs typeface="Calibri"/>
              </a:rPr>
              <a:t>Execution Time (Sample Size)</a:t>
            </a:r>
          </a:p>
        </p:txBody>
      </p:sp>
    </p:spTree>
    <p:extLst>
      <p:ext uri="{BB962C8B-B14F-4D97-AF65-F5344CB8AC3E}">
        <p14:creationId xmlns:p14="http://schemas.microsoft.com/office/powerpoint/2010/main" val="73091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047"/>
    </mc:Choice>
    <mc:Fallback xmlns="">
      <p:transition spd="slow" advTm="94047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7172330" y="5642247"/>
            <a:ext cx="375213" cy="372361"/>
          </a:xfrm>
          <a:prstGeom prst="ellipse">
            <a:avLst/>
          </a:prstGeom>
          <a:solidFill>
            <a:schemeClr val="lt1">
              <a:alpha val="0"/>
            </a:schemeClr>
          </a:solidFill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69952" y="5844267"/>
            <a:ext cx="7143466" cy="0"/>
          </a:xfrm>
          <a:prstGeom prst="line">
            <a:avLst/>
          </a:prstGeom>
          <a:ln w="76200" cmpd="sng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6200000">
            <a:off x="498241" y="3626289"/>
            <a:ext cx="9894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Calibri"/>
                <a:cs typeface="Calibri"/>
              </a:rPr>
              <a:t>Error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7359937" y="5728827"/>
            <a:ext cx="0" cy="2020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728394" y="5847194"/>
            <a:ext cx="12630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latin typeface="Calibri"/>
                <a:cs typeface="Calibri"/>
              </a:rPr>
              <a:t>30 </a:t>
            </a:r>
            <a:r>
              <a:rPr lang="en-US" sz="2600" b="1" dirty="0" err="1">
                <a:latin typeface="Calibri"/>
                <a:cs typeface="Calibri"/>
              </a:rPr>
              <a:t>mins</a:t>
            </a:r>
            <a:endParaRPr lang="en-US" sz="2600" b="1" dirty="0">
              <a:latin typeface="Calibri"/>
              <a:cs typeface="Calibri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739837" y="2323278"/>
            <a:ext cx="6991068" cy="3506559"/>
            <a:chOff x="1739837" y="1832658"/>
            <a:chExt cx="6991068" cy="3506559"/>
          </a:xfrm>
        </p:grpSpPr>
        <p:sp>
          <p:nvSpPr>
            <p:cNvPr id="21" name="Freeform 20"/>
            <p:cNvSpPr/>
            <p:nvPr/>
          </p:nvSpPr>
          <p:spPr>
            <a:xfrm>
              <a:off x="1919356" y="1832659"/>
              <a:ext cx="5440581" cy="3506558"/>
            </a:xfrm>
            <a:custGeom>
              <a:avLst/>
              <a:gdLst>
                <a:gd name="connsiteX0" fmla="*/ 0 w 5007643"/>
                <a:gd name="connsiteY0" fmla="*/ 0 h 3925042"/>
                <a:gd name="connsiteX1" fmla="*/ 43294 w 5007643"/>
                <a:gd name="connsiteY1" fmla="*/ 937969 h 3925042"/>
                <a:gd name="connsiteX2" fmla="*/ 158744 w 5007643"/>
                <a:gd name="connsiteY2" fmla="*/ 1659484 h 3925042"/>
                <a:gd name="connsiteX3" fmla="*/ 346350 w 5007643"/>
                <a:gd name="connsiteY3" fmla="*/ 2409860 h 3925042"/>
                <a:gd name="connsiteX4" fmla="*/ 533956 w 5007643"/>
                <a:gd name="connsiteY4" fmla="*/ 3044793 h 3925042"/>
                <a:gd name="connsiteX5" fmla="*/ 1212225 w 5007643"/>
                <a:gd name="connsiteY5" fmla="*/ 3520993 h 3925042"/>
                <a:gd name="connsiteX6" fmla="*/ 3593381 w 5007643"/>
                <a:gd name="connsiteY6" fmla="*/ 3838460 h 3925042"/>
                <a:gd name="connsiteX7" fmla="*/ 5007643 w 5007643"/>
                <a:gd name="connsiteY7" fmla="*/ 3925042 h 3925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07643" h="3925042">
                  <a:moveTo>
                    <a:pt x="0" y="0"/>
                  </a:moveTo>
                  <a:cubicBezTo>
                    <a:pt x="8418" y="330694"/>
                    <a:pt x="16837" y="661388"/>
                    <a:pt x="43294" y="937969"/>
                  </a:cubicBezTo>
                  <a:cubicBezTo>
                    <a:pt x="69751" y="1214550"/>
                    <a:pt x="108235" y="1414169"/>
                    <a:pt x="158744" y="1659484"/>
                  </a:cubicBezTo>
                  <a:cubicBezTo>
                    <a:pt x="209253" y="1904799"/>
                    <a:pt x="283815" y="2178975"/>
                    <a:pt x="346350" y="2409860"/>
                  </a:cubicBezTo>
                  <a:cubicBezTo>
                    <a:pt x="408885" y="2640745"/>
                    <a:pt x="389644" y="2859604"/>
                    <a:pt x="533956" y="3044793"/>
                  </a:cubicBezTo>
                  <a:cubicBezTo>
                    <a:pt x="678268" y="3229982"/>
                    <a:pt x="702321" y="3388715"/>
                    <a:pt x="1212225" y="3520993"/>
                  </a:cubicBezTo>
                  <a:cubicBezTo>
                    <a:pt x="1722129" y="3653271"/>
                    <a:pt x="2960811" y="3771119"/>
                    <a:pt x="3593381" y="3838460"/>
                  </a:cubicBezTo>
                  <a:cubicBezTo>
                    <a:pt x="4225951" y="3905801"/>
                    <a:pt x="5007643" y="3925042"/>
                    <a:pt x="5007643" y="3925042"/>
                  </a:cubicBezTo>
                </a:path>
              </a:pathLst>
            </a:custGeom>
            <a:ln w="76200" cmpd="sng">
              <a:solidFill>
                <a:srgbClr val="3366FF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29" name="Rectangular Callout 28"/>
            <p:cNvSpPr/>
            <p:nvPr/>
          </p:nvSpPr>
          <p:spPr>
            <a:xfrm>
              <a:off x="6742825" y="3546621"/>
              <a:ext cx="1988080" cy="1298727"/>
            </a:xfrm>
            <a:prstGeom prst="wedge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latin typeface="Calibri"/>
                  <a:cs typeface="Calibri"/>
                </a:rPr>
                <a:t>Time to Execute on</a:t>
              </a:r>
            </a:p>
            <a:p>
              <a:pPr algn="ctr"/>
              <a:r>
                <a:rPr lang="en-US" sz="2200" b="1" dirty="0">
                  <a:latin typeface="Calibri"/>
                  <a:cs typeface="Calibri"/>
                </a:rPr>
                <a:t>Entire Dataset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739837" y="1832658"/>
              <a:ext cx="1680369" cy="3430999"/>
            </a:xfrm>
            <a:prstGeom prst="rect">
              <a:avLst/>
            </a:prstGeom>
            <a:solidFill>
              <a:schemeClr val="accent4">
                <a:lumMod val="20000"/>
                <a:lumOff val="80000"/>
                <a:alpha val="41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4" name="Rectangular Callout 33"/>
            <p:cNvSpPr/>
            <p:nvPr/>
          </p:nvSpPr>
          <p:spPr>
            <a:xfrm>
              <a:off x="3749212" y="1832659"/>
              <a:ext cx="1988080" cy="1298727"/>
            </a:xfrm>
            <a:prstGeom prst="wedgeRectCallout">
              <a:avLst>
                <a:gd name="adj1" fmla="val -60757"/>
                <a:gd name="adj2" fmla="val 9472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200" b="1" dirty="0">
                  <a:latin typeface="Calibri"/>
                  <a:cs typeface="Calibri"/>
                </a:rPr>
                <a:t>Interactive</a:t>
              </a:r>
            </a:p>
            <a:p>
              <a:pPr algn="ctr"/>
              <a:r>
                <a:rPr lang="en-US" sz="2200" b="1" dirty="0">
                  <a:latin typeface="Calibri"/>
                  <a:cs typeface="Calibri"/>
                </a:rPr>
                <a:t>Queries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875250" y="5842673"/>
            <a:ext cx="8694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b="1" dirty="0">
                <a:latin typeface="Calibri"/>
                <a:cs typeface="Calibri"/>
              </a:rPr>
              <a:t>2 sec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1515281" y="5353647"/>
            <a:ext cx="6219868" cy="0"/>
          </a:xfrm>
          <a:prstGeom prst="line">
            <a:avLst/>
          </a:prstGeom>
          <a:ln w="57150" cmpd="sng">
            <a:prstDash val="sys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>
            <a:off x="1286681" y="5411941"/>
            <a:ext cx="228600" cy="304800"/>
          </a:xfrm>
          <a:prstGeom prst="leftBrace">
            <a:avLst/>
          </a:prstGeom>
          <a:ln w="63500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793720" y="5564341"/>
            <a:ext cx="420806" cy="435838"/>
          </a:xfrm>
          <a:prstGeom prst="straightConnector1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420207" y="5754277"/>
            <a:ext cx="0" cy="20202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667683" y="1832647"/>
            <a:ext cx="0" cy="4444530"/>
          </a:xfrm>
          <a:prstGeom prst="line">
            <a:avLst/>
          </a:prstGeom>
          <a:ln w="76200" cmpd="sng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3468" cy="1143000"/>
          </a:xfrm>
        </p:spPr>
        <p:txBody>
          <a:bodyPr>
            <a:noAutofit/>
          </a:bodyPr>
          <a:lstStyle/>
          <a:p>
            <a:pPr algn="l"/>
            <a:r>
              <a:rPr lang="en-US" b="1" dirty="0">
                <a:latin typeface="Calibri"/>
                <a:cs typeface="Calibri"/>
              </a:rPr>
              <a:t>Speed/Accuracy Trade-off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8600" y="5886496"/>
            <a:ext cx="20641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accent2"/>
                </a:solidFill>
                <a:latin typeface="Calibri"/>
                <a:cs typeface="Calibri"/>
              </a:rPr>
              <a:t>Pre-Existing</a:t>
            </a:r>
          </a:p>
          <a:p>
            <a:pPr algn="ctr"/>
            <a:r>
              <a:rPr lang="en-US" sz="3000" b="1" dirty="0">
                <a:solidFill>
                  <a:schemeClr val="accent2"/>
                </a:solidFill>
                <a:latin typeface="Calibri"/>
                <a:cs typeface="Calibri"/>
              </a:rPr>
              <a:t>Noise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657780" y="6304002"/>
            <a:ext cx="474214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Calibri"/>
                <a:cs typeface="Calibri"/>
              </a:rPr>
              <a:t>Execution Time (Sample Size)</a:t>
            </a:r>
          </a:p>
        </p:txBody>
      </p:sp>
    </p:spTree>
    <p:extLst>
      <p:ext uri="{BB962C8B-B14F-4D97-AF65-F5344CB8AC3E}">
        <p14:creationId xmlns:p14="http://schemas.microsoft.com/office/powerpoint/2010/main" val="394141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07"/>
    </mc:Choice>
    <mc:Fallback xmlns="">
      <p:transition spd="slow" advTm="40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643E-6 -2.38073E-6 L -1.38643E-6 -0.067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Calibri"/>
                <a:cs typeface="Calibri"/>
              </a:rPr>
              <a:t>Sampling Vs. </a:t>
            </a:r>
            <a:r>
              <a:rPr lang="en-US" dirty="0">
                <a:latin typeface="Calibri"/>
                <a:cs typeface="Calibri"/>
              </a:rPr>
              <a:t>No Sampling</a:t>
            </a:r>
            <a:endParaRPr lang="en-US" b="1" dirty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61792" y="1387800"/>
          <a:ext cx="7948449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47823" y="595938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6392" y="5955335"/>
            <a:ext cx="66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10</a:t>
            </a:r>
            <a:r>
              <a:rPr lang="en-US" baseline="30000" dirty="0">
                <a:latin typeface="Calibri"/>
                <a:cs typeface="Calibri"/>
              </a:rPr>
              <a:t>-1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43192" y="5959800"/>
            <a:ext cx="66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10</a:t>
            </a:r>
            <a:r>
              <a:rPr lang="en-US" baseline="30000" dirty="0">
                <a:latin typeface="Calibri"/>
                <a:cs typeface="Calibri"/>
              </a:rPr>
              <a:t>-2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62543" y="5959800"/>
            <a:ext cx="66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10</a:t>
            </a:r>
            <a:r>
              <a:rPr lang="en-US" baseline="30000" dirty="0">
                <a:latin typeface="Calibri"/>
                <a:cs typeface="Calibri"/>
              </a:rPr>
              <a:t>-3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52992" y="5959800"/>
            <a:ext cx="66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10</a:t>
            </a:r>
            <a:r>
              <a:rPr lang="en-US" baseline="30000" dirty="0">
                <a:latin typeface="Calibri"/>
                <a:cs typeface="Calibri"/>
              </a:rPr>
              <a:t>-4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9792" y="5959800"/>
            <a:ext cx="66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10</a:t>
            </a:r>
            <a:r>
              <a:rPr lang="en-US" baseline="30000" dirty="0">
                <a:latin typeface="Calibri"/>
                <a:cs typeface="Calibri"/>
              </a:rPr>
              <a:t>-5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59873" y="6307356"/>
            <a:ext cx="36205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Calibri"/>
                <a:cs typeface="Calibri"/>
              </a:rPr>
              <a:t>Fraction  of full data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571661" y="3553075"/>
            <a:ext cx="377859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Calibri"/>
                <a:cs typeface="Calibri"/>
              </a:rPr>
              <a:t>Query Response Time (sec)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23992" y="5045400"/>
            <a:ext cx="652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103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4792" y="1235400"/>
            <a:ext cx="808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1020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43192" y="5421935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18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92585" y="5421935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13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35585" y="5426400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97355" y="5426400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8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2671592" y="1611935"/>
            <a:ext cx="20844" cy="3895131"/>
          </a:xfrm>
          <a:prstGeom prst="straightConnector1">
            <a:avLst/>
          </a:prstGeom>
          <a:ln w="57150" cmpd="sng">
            <a:solidFill>
              <a:schemeClr val="accent2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Line Callout 1 (Border and Accent Bar) 30"/>
          <p:cNvSpPr/>
          <p:nvPr/>
        </p:nvSpPr>
        <p:spPr>
          <a:xfrm>
            <a:off x="5828732" y="2590801"/>
            <a:ext cx="2503616" cy="838199"/>
          </a:xfrm>
          <a:prstGeom prst="accentBorderCallout1">
            <a:avLst>
              <a:gd name="adj1" fmla="val 18750"/>
              <a:gd name="adj2" fmla="val -8333"/>
              <a:gd name="adj3" fmla="val -12470"/>
              <a:gd name="adj4" fmla="val -81006"/>
            </a:avLst>
          </a:prstGeom>
          <a:solidFill>
            <a:schemeClr val="bg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10x</a:t>
            </a:r>
            <a:r>
              <a:rPr lang="en-US" sz="2000" dirty="0">
                <a:latin typeface="Calibri"/>
                <a:cs typeface="Calibri"/>
              </a:rPr>
              <a:t> improvement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04792" y="1295400"/>
            <a:ext cx="2205208" cy="5105400"/>
          </a:xfrm>
          <a:prstGeom prst="rect">
            <a:avLst/>
          </a:prstGeom>
          <a:solidFill>
            <a:schemeClr val="bg2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33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531"/>
    </mc:Choice>
    <mc:Fallback xmlns="">
      <p:transition spd="slow" advTm="71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73260" y="214536"/>
            <a:ext cx="8231188" cy="838200"/>
          </a:xfrm>
          <a:noFill/>
        </p:spPr>
        <p:txBody>
          <a:bodyPr lIns="90488" tIns="44450" rIns="90488" bIns="44450" anchor="ctr"/>
          <a:lstStyle/>
          <a:p>
            <a:r>
              <a:rPr lang="en-US" sz="4000" dirty="0"/>
              <a:t>Example: Real-time </a:t>
            </a:r>
            <a:r>
              <a:rPr lang="en-US" sz="4000" dirty="0" err="1"/>
              <a:t>netw</a:t>
            </a:r>
            <a:r>
              <a:rPr lang="en-US" sz="4000" dirty="0"/>
              <a:t>. analytics (2)</a:t>
            </a:r>
            <a:endParaRPr lang="en-US" altLang="x-none" sz="4000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500" y="1285131"/>
            <a:ext cx="8953500" cy="5456237"/>
          </a:xfrm>
          <a:noFill/>
        </p:spPr>
        <p:txBody>
          <a:bodyPr lIns="90488" tIns="44450" rIns="90488" bIns="44450"/>
          <a:lstStyle/>
          <a:p>
            <a:pPr marL="0" indent="0">
              <a:lnSpc>
                <a:spcPct val="100000"/>
              </a:lnSpc>
              <a:buNone/>
              <a:tabLst>
                <a:tab pos="1082675" algn="l"/>
              </a:tabLst>
            </a:pPr>
            <a:r>
              <a:rPr lang="en-US" altLang="x-none" sz="2800" dirty="0"/>
              <a:t>Where is the challenge -- assume </a:t>
            </a:r>
            <a:r>
              <a:rPr lang="en-US" altLang="x-none" sz="2800" b="1" dirty="0"/>
              <a:t>packet-level</a:t>
            </a:r>
            <a:r>
              <a:rPr lang="en-US" altLang="x-none" sz="2800" dirty="0"/>
              <a:t> statistics</a:t>
            </a:r>
          </a:p>
          <a:p>
            <a:pPr>
              <a:tabLst>
                <a:tab pos="1082675" algn="l"/>
              </a:tabLst>
            </a:pPr>
            <a:r>
              <a:rPr lang="en-US" altLang="x-none" sz="2800" dirty="0"/>
              <a:t>Single 2Gb/sec link;  say </a:t>
            </a:r>
            <a:r>
              <a:rPr lang="en-US" altLang="x-none" sz="2800" dirty="0" err="1"/>
              <a:t>avg</a:t>
            </a:r>
            <a:r>
              <a:rPr lang="en-US" altLang="x-none" sz="2800" dirty="0"/>
              <a:t> packet size is 50 bytes</a:t>
            </a:r>
          </a:p>
          <a:p>
            <a:pPr>
              <a:tabLst>
                <a:tab pos="1082675" algn="l"/>
              </a:tabLst>
            </a:pPr>
            <a:r>
              <a:rPr lang="en-US" altLang="x-none" sz="2800" dirty="0"/>
              <a:t>Number of packets/sec = 5 million</a:t>
            </a:r>
          </a:p>
          <a:p>
            <a:pPr>
              <a:tabLst>
                <a:tab pos="1082675" algn="l"/>
              </a:tabLst>
            </a:pPr>
            <a:r>
              <a:rPr lang="en-US" altLang="x-none" sz="2800" dirty="0"/>
              <a:t>If we only capture </a:t>
            </a:r>
            <a:r>
              <a:rPr lang="en-US" altLang="x-none" sz="2800" dirty="0">
                <a:solidFill>
                  <a:srgbClr val="A50021"/>
                </a:solidFill>
              </a:rPr>
              <a:t>header information </a:t>
            </a:r>
            <a:r>
              <a:rPr lang="en-US" altLang="x-none" sz="2800" dirty="0"/>
              <a:t>per packet: </a:t>
            </a:r>
            <a:r>
              <a:rPr lang="en-US" altLang="x-none" sz="2800" dirty="0" err="1"/>
              <a:t>src</a:t>
            </a:r>
            <a:r>
              <a:rPr lang="en-US" altLang="x-none" sz="2800" dirty="0"/>
              <a:t>/</a:t>
            </a:r>
            <a:r>
              <a:rPr lang="en-US" altLang="x-none" sz="2800" dirty="0" err="1"/>
              <a:t>dest</a:t>
            </a:r>
            <a:r>
              <a:rPr lang="en-US" altLang="x-none" sz="2800" dirty="0"/>
              <a:t> IP, time, no. of bytes, etc. – at least 10 bytes.</a:t>
            </a:r>
          </a:p>
          <a:p>
            <a:pPr lvl="1" indent="-457200">
              <a:tabLst>
                <a:tab pos="1082675" algn="l"/>
              </a:tabLst>
            </a:pPr>
            <a:r>
              <a:rPr lang="en-US" altLang="x-none" sz="2800" dirty="0"/>
              <a:t>Space per second is 50MB</a:t>
            </a:r>
          </a:p>
          <a:p>
            <a:pPr lvl="1" indent="-457200">
              <a:tabLst>
                <a:tab pos="1082675" algn="l"/>
              </a:tabLst>
            </a:pPr>
            <a:r>
              <a:rPr lang="en-US" altLang="x-none" sz="2800" dirty="0"/>
              <a:t>Space per day is 4.5TB per link</a:t>
            </a:r>
          </a:p>
          <a:p>
            <a:pPr lvl="1" indent="-457200">
              <a:tabLst>
                <a:tab pos="1082675" algn="l"/>
              </a:tabLst>
            </a:pPr>
            <a:r>
              <a:rPr lang="en-US" altLang="x-none" sz="2800" dirty="0"/>
              <a:t>ISPs typically have hundreds of links!</a:t>
            </a:r>
          </a:p>
          <a:p>
            <a:pPr lvl="1" indent="-457200">
              <a:tabLst>
                <a:tab pos="1082675" algn="l"/>
              </a:tabLst>
            </a:pPr>
            <a:endParaRPr lang="en-US" altLang="x-none" sz="2800" dirty="0"/>
          </a:p>
          <a:p>
            <a:pPr>
              <a:tabLst>
                <a:tab pos="1082675" algn="l"/>
              </a:tabLst>
            </a:pPr>
            <a:r>
              <a:rPr lang="en-US" altLang="x-none" sz="2800" dirty="0"/>
              <a:t>Deep packet analysis – whole new ballgame</a:t>
            </a:r>
            <a:r>
              <a:rPr lang="en-US" altLang="x-none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78771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928"/>
    </mc:Choice>
    <mc:Fallback xmlns="">
      <p:transition spd="slow" advTm="231928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latin typeface="Calibri"/>
                <a:cs typeface="Calibri"/>
              </a:rPr>
              <a:t>Sampling Vs. </a:t>
            </a:r>
            <a:r>
              <a:rPr lang="en-US" dirty="0">
                <a:latin typeface="Calibri"/>
                <a:cs typeface="Calibri"/>
              </a:rPr>
              <a:t>No Sampling</a:t>
            </a:r>
            <a:endParaRPr lang="en-US" b="1" dirty="0">
              <a:latin typeface="Calibri"/>
              <a:cs typeface="Calibri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61792" y="1387800"/>
          <a:ext cx="7948449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847823" y="5959385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6392" y="5955335"/>
            <a:ext cx="66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10</a:t>
            </a:r>
            <a:r>
              <a:rPr lang="en-US" baseline="30000" dirty="0">
                <a:latin typeface="Calibri"/>
                <a:cs typeface="Calibri"/>
              </a:rPr>
              <a:t>-1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043192" y="5959800"/>
            <a:ext cx="66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10</a:t>
            </a:r>
            <a:r>
              <a:rPr lang="en-US" baseline="30000" dirty="0">
                <a:latin typeface="Calibri"/>
                <a:cs typeface="Calibri"/>
              </a:rPr>
              <a:t>-2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162543" y="5959800"/>
            <a:ext cx="66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10</a:t>
            </a:r>
            <a:r>
              <a:rPr lang="en-US" baseline="30000" dirty="0">
                <a:latin typeface="Calibri"/>
                <a:cs typeface="Calibri"/>
              </a:rPr>
              <a:t>-3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52992" y="5959800"/>
            <a:ext cx="66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10</a:t>
            </a:r>
            <a:r>
              <a:rPr lang="en-US" baseline="30000" dirty="0">
                <a:latin typeface="Calibri"/>
                <a:cs typeface="Calibri"/>
              </a:rPr>
              <a:t>-4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9792" y="5959800"/>
            <a:ext cx="663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10</a:t>
            </a:r>
            <a:r>
              <a:rPr lang="en-US" baseline="30000" dirty="0">
                <a:latin typeface="Calibri"/>
                <a:cs typeface="Calibri"/>
              </a:rPr>
              <a:t>-5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59873" y="6307356"/>
            <a:ext cx="36205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latin typeface="Calibri"/>
                <a:cs typeface="Calibri"/>
              </a:rPr>
              <a:t>Fraction  of full data</a:t>
            </a:r>
          </a:p>
        </p:txBody>
      </p:sp>
      <p:sp>
        <p:nvSpPr>
          <p:cNvPr id="13" name="TextBox 12"/>
          <p:cNvSpPr txBox="1"/>
          <p:nvPr/>
        </p:nvSpPr>
        <p:spPr>
          <a:xfrm rot="16200000">
            <a:off x="-1906187" y="3553075"/>
            <a:ext cx="44476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b="1" dirty="0">
                <a:latin typeface="Calibri"/>
                <a:cs typeface="Calibri"/>
              </a:rPr>
              <a:t>Query Response Time (Seconds)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23992" y="5045400"/>
            <a:ext cx="652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103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4792" y="1235400"/>
            <a:ext cx="808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1020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043192" y="5421935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18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192585" y="5421935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13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335585" y="5426400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10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497355" y="5426400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43747" y="4670730"/>
            <a:ext cx="1150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alibri"/>
                <a:cs typeface="Calibri"/>
              </a:rPr>
              <a:t>(0.02%)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814592" y="4964735"/>
            <a:ext cx="4341780" cy="466130"/>
            <a:chOff x="3352800" y="5253335"/>
            <a:chExt cx="4341780" cy="466130"/>
          </a:xfrm>
        </p:grpSpPr>
        <p:sp>
          <p:nvSpPr>
            <p:cNvPr id="36" name="TextBox 35"/>
            <p:cNvSpPr txBox="1"/>
            <p:nvPr/>
          </p:nvSpPr>
          <p:spPr>
            <a:xfrm>
              <a:off x="3352800" y="5257800"/>
              <a:ext cx="11509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alibri"/>
                  <a:cs typeface="Calibri"/>
                </a:rPr>
                <a:t>(0.07%)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72000" y="5257800"/>
              <a:ext cx="994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alibri"/>
                  <a:cs typeface="Calibri"/>
                </a:rPr>
                <a:t>(1.1%)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638800" y="5257800"/>
              <a:ext cx="9949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alibri"/>
                  <a:cs typeface="Calibri"/>
                </a:rPr>
                <a:t>(3.4%)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81800" y="5253335"/>
              <a:ext cx="9127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  <a:latin typeface="Calibri"/>
                  <a:cs typeface="Calibri"/>
                </a:rPr>
                <a:t>(11%)</a:t>
              </a:r>
            </a:p>
          </p:txBody>
        </p:sp>
      </p:grpSp>
      <p:sp>
        <p:nvSpPr>
          <p:cNvPr id="33" name="Line Callout 1 (Border and Accent Bar) 32"/>
          <p:cNvSpPr/>
          <p:nvPr/>
        </p:nvSpPr>
        <p:spPr>
          <a:xfrm>
            <a:off x="6042790" y="3403600"/>
            <a:ext cx="1700411" cy="533400"/>
          </a:xfrm>
          <a:prstGeom prst="accentBorderCallout1">
            <a:avLst>
              <a:gd name="adj1" fmla="val 18750"/>
              <a:gd name="adj2" fmla="val -8333"/>
              <a:gd name="adj3" fmla="val 289692"/>
              <a:gd name="adj4" fmla="val -94913"/>
            </a:avLst>
          </a:prstGeom>
          <a:solidFill>
            <a:schemeClr val="bg2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"/>
                <a:cs typeface="Calibri"/>
              </a:rPr>
              <a:t>Error Bars</a:t>
            </a:r>
            <a:endParaRPr lang="en-US" sz="2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679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65"/>
    </mc:Choice>
    <mc:Fallback xmlns="">
      <p:transition spd="slow" advTm="13965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What is BlinkDB?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5105400"/>
          </a:xfrm>
        </p:spPr>
        <p:txBody>
          <a:bodyPr/>
          <a:lstStyle/>
          <a:p>
            <a:pPr marL="0" indent="0"/>
            <a:r>
              <a:rPr lang="en-US" sz="3000" dirty="0"/>
              <a:t>A framework that … 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/>
              <a:t>creates and maintains a variety of </a:t>
            </a:r>
            <a:r>
              <a:rPr lang="en-US" sz="3000" dirty="0">
                <a:solidFill>
                  <a:srgbClr val="6F2529"/>
                </a:solidFill>
              </a:rPr>
              <a:t>uniform</a:t>
            </a:r>
            <a:r>
              <a:rPr lang="en-US" sz="3000" dirty="0"/>
              <a:t> and </a:t>
            </a:r>
            <a:r>
              <a:rPr lang="en-US" sz="3000" dirty="0">
                <a:solidFill>
                  <a:srgbClr val="6F2529"/>
                </a:solidFill>
              </a:rPr>
              <a:t>stratified</a:t>
            </a:r>
            <a:r>
              <a:rPr lang="en-US" sz="3000" dirty="0"/>
              <a:t> samples from underlying data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/>
              <a:t>returns fast, approximate answers with error bars by executing queries on samples of data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/>
              <a:t>verifies the correctness of the error bars that it returns at runtime</a:t>
            </a:r>
          </a:p>
        </p:txBody>
      </p:sp>
    </p:spTree>
    <p:extLst>
      <p:ext uri="{BB962C8B-B14F-4D97-AF65-F5344CB8AC3E}">
        <p14:creationId xmlns:p14="http://schemas.microsoft.com/office/powerpoint/2010/main" val="90374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88"/>
    </mc:Choice>
    <mc:Fallback xmlns="">
      <p:transition spd="slow" advTm="46988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4232"/>
            <a:ext cx="8229600" cy="832520"/>
          </a:xfrm>
        </p:spPr>
        <p:txBody>
          <a:bodyPr/>
          <a:lstStyle/>
          <a:p>
            <a:r>
              <a:rPr lang="en-US" dirty="0"/>
              <a:t>What is BlinkDB?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5105400"/>
          </a:xfrm>
        </p:spPr>
        <p:txBody>
          <a:bodyPr/>
          <a:lstStyle/>
          <a:p>
            <a:pPr marL="0" indent="0"/>
            <a:r>
              <a:rPr lang="en-US" sz="3000" dirty="0"/>
              <a:t>A framework that … 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/>
              <a:t>creates and maintains a variety of uniform and stratified samples from underlying data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/>
              <a:t>returns fast, approximate answers with error bars by executing queries on samples of data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/>
              <a:t>verifies the correctness of the error bars that it returns at runtime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64671" y="2133600"/>
            <a:ext cx="8458200" cy="935360"/>
          </a:xfrm>
          <a:prstGeom prst="rect">
            <a:avLst/>
          </a:prstGeom>
          <a:solidFill>
            <a:schemeClr val="lt1">
              <a:alpha val="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02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106"/>
    </mc:Choice>
    <mc:Fallback xmlns="">
      <p:transition spd="slow" advTm="57106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sample!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2569839"/>
          </a:xfrm>
        </p:spPr>
        <p:txBody>
          <a:bodyPr/>
          <a:lstStyle/>
          <a:p>
            <a:r>
              <a:rPr lang="en-US" dirty="0"/>
              <a:t>Which types of sample to create?</a:t>
            </a:r>
          </a:p>
          <a:p>
            <a:pPr lvl="1"/>
            <a:r>
              <a:rPr lang="en-US" dirty="0"/>
              <a:t>On which columns</a:t>
            </a:r>
          </a:p>
          <a:p>
            <a:pPr lvl="1"/>
            <a:r>
              <a:rPr lang="en-US" dirty="0"/>
              <a:t>How many samples</a:t>
            </a:r>
          </a:p>
          <a:p>
            <a:r>
              <a:rPr lang="en-US" dirty="0"/>
              <a:t>Typical assumption</a:t>
            </a:r>
          </a:p>
          <a:p>
            <a:pPr lvl="1"/>
            <a:r>
              <a:rPr lang="en-US" dirty="0"/>
              <a:t>Interests don</a:t>
            </a:r>
            <a:r>
              <a:rPr lang="mr-IN" dirty="0"/>
              <a:t>’</a:t>
            </a:r>
            <a:r>
              <a:rPr lang="en-US" dirty="0"/>
              <a:t>t change </a:t>
            </a:r>
            <a:r>
              <a:rPr lang="en-US" dirty="0">
                <a:sym typeface="Wingdings"/>
              </a:rPr>
              <a:t> l</a:t>
            </a:r>
            <a:r>
              <a:rPr lang="en-US" dirty="0"/>
              <a:t>et the past queries guide you!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57200" y="4149080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SELECT AVG(salary)</a:t>
            </a:r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FROM tbl1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203848" y="4149080"/>
            <a:ext cx="28039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SELECT AVG(salary)</a:t>
            </a:r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FROM tbl1</a:t>
            </a:r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WHERE city=“London”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372200" y="4149080"/>
            <a:ext cx="26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SELECT AVG(salary)</a:t>
            </a:r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FROM tbl1</a:t>
            </a:r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GROUP BY city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84168" y="5014917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           ,</a:t>
            </a:r>
          </a:p>
          <a:p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  profession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23528" y="5517232"/>
            <a:ext cx="2254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Uniform sample 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12734" y="5517232"/>
            <a:ext cx="24034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Uniform sample</a:t>
            </a:r>
          </a:p>
          <a:p>
            <a:r>
              <a:rPr lang="en-US" dirty="0"/>
              <a:t>for city=”London”</a:t>
            </a:r>
          </a:p>
          <a:p>
            <a:pPr algn="ctr"/>
            <a:r>
              <a:rPr lang="en-US" sz="3200" dirty="0">
                <a:solidFill>
                  <a:srgbClr val="FF0000"/>
                </a:solidFill>
                <a:sym typeface="Wingdings"/>
              </a:rPr>
              <a:t></a:t>
            </a:r>
            <a:r>
              <a:rPr lang="en-US" dirty="0"/>
              <a:t>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86372" y="5701897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186372" y="606542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???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277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440"/>
    </mc:Choice>
    <mc:Fallback xmlns="">
      <p:transition spd="slow" advTm="2984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sample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2525923"/>
          </a:xfrm>
        </p:spPr>
        <p:txBody>
          <a:bodyPr/>
          <a:lstStyle/>
          <a:p>
            <a:r>
              <a:rPr lang="en-US" dirty="0"/>
              <a:t>Predictable queries</a:t>
            </a:r>
          </a:p>
          <a:p>
            <a:pPr marL="0" indent="0" algn="ctr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SELECT AVG(salary)FROM tbl1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WHERE city=“London”</a:t>
            </a:r>
          </a:p>
          <a:p>
            <a:r>
              <a:rPr lang="en-US" dirty="0"/>
              <a:t>Can only answer this exact query!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64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115616" y="5445224"/>
            <a:ext cx="662473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007604" y="53372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59832" y="53372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580112" y="53372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605745" y="53372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539552" y="4177172"/>
            <a:ext cx="1872208" cy="936104"/>
          </a:xfrm>
          <a:prstGeom prst="wedgeRoundRectCallout">
            <a:avLst>
              <a:gd name="adj1" fmla="val -19149"/>
              <a:gd name="adj2" fmla="val 66991"/>
              <a:gd name="adj3" fmla="val 16667"/>
            </a:avLst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Predictable queries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553200" y="4177172"/>
            <a:ext cx="2267272" cy="936104"/>
          </a:xfrm>
          <a:prstGeom prst="wedgeRoundRectCallout">
            <a:avLst>
              <a:gd name="adj1" fmla="val 4115"/>
              <a:gd name="adj2" fmla="val 7597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Unpredictable </a:t>
            </a:r>
            <a:r>
              <a:rPr lang="en-US" dirty="0">
                <a:solidFill>
                  <a:sysClr val="windowText" lastClr="000000"/>
                </a:solidFill>
              </a:rPr>
              <a:t>queries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2339752" y="5788682"/>
            <a:ext cx="1872208" cy="936104"/>
          </a:xfrm>
          <a:prstGeom prst="wedgeRoundRectCallout">
            <a:avLst>
              <a:gd name="adj1" fmla="val -9044"/>
              <a:gd name="adj2" fmla="val -73356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Predictable predicates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220072" y="5788682"/>
            <a:ext cx="3312368" cy="936104"/>
          </a:xfrm>
          <a:prstGeom prst="wedgeRoundRectCallout">
            <a:avLst>
              <a:gd name="adj1" fmla="val -34111"/>
              <a:gd name="adj2" fmla="val -7447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Predictable query column sets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275856" y="4233035"/>
            <a:ext cx="237626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203848" y="4615529"/>
            <a:ext cx="2376264" cy="0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45649" y="3810236"/>
            <a:ext cx="1364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Flexibility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42123" y="4551511"/>
            <a:ext cx="13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324908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53"/>
    </mc:Choice>
    <mc:Fallback xmlns="">
      <p:transition spd="slow" advTm="73453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sample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2525923"/>
          </a:xfrm>
        </p:spPr>
        <p:txBody>
          <a:bodyPr/>
          <a:lstStyle/>
          <a:p>
            <a:r>
              <a:rPr lang="en-US" dirty="0"/>
              <a:t>Predictable predicates</a:t>
            </a:r>
          </a:p>
          <a:p>
            <a:pPr marL="0" indent="0" algn="ctr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SELECT AVG($X)FROM tbl1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WHERE city=“London”</a:t>
            </a:r>
          </a:p>
          <a:p>
            <a:r>
              <a:rPr lang="en-US" dirty="0"/>
              <a:t>Can only answer this query, for different $X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65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115616" y="5445224"/>
            <a:ext cx="662473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007604" y="53372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59832" y="53372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580112" y="53372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605745" y="53372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539552" y="4177172"/>
            <a:ext cx="1872208" cy="936104"/>
          </a:xfrm>
          <a:prstGeom prst="wedgeRoundRectCallout">
            <a:avLst>
              <a:gd name="adj1" fmla="val -19149"/>
              <a:gd name="adj2" fmla="val 66991"/>
              <a:gd name="adj3" fmla="val 16667"/>
            </a:avLst>
          </a:prstGeom>
          <a:solidFill>
            <a:srgbClr val="BACEE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Predictable queries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553200" y="4177172"/>
            <a:ext cx="2267272" cy="936104"/>
          </a:xfrm>
          <a:prstGeom prst="wedgeRoundRectCallout">
            <a:avLst>
              <a:gd name="adj1" fmla="val 4115"/>
              <a:gd name="adj2" fmla="val 7597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Unpredictable </a:t>
            </a:r>
            <a:r>
              <a:rPr lang="en-US" dirty="0">
                <a:solidFill>
                  <a:sysClr val="windowText" lastClr="000000"/>
                </a:solidFill>
              </a:rPr>
              <a:t>queries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2339752" y="5788682"/>
            <a:ext cx="1872208" cy="936104"/>
          </a:xfrm>
          <a:prstGeom prst="wedgeRoundRectCallout">
            <a:avLst>
              <a:gd name="adj1" fmla="val -9044"/>
              <a:gd name="adj2" fmla="val -73356"/>
              <a:gd name="adj3" fmla="val 16667"/>
            </a:avLst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Predictable predicates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220072" y="5788682"/>
            <a:ext cx="3312368" cy="936104"/>
          </a:xfrm>
          <a:prstGeom prst="wedgeRoundRectCallout">
            <a:avLst>
              <a:gd name="adj1" fmla="val -34111"/>
              <a:gd name="adj2" fmla="val -7447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Predictable query column sets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275856" y="4233035"/>
            <a:ext cx="237626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203848" y="4615529"/>
            <a:ext cx="2376264" cy="0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45649" y="3810236"/>
            <a:ext cx="1364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Flexibility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42123" y="4551511"/>
            <a:ext cx="13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233263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71"/>
    </mc:Choice>
    <mc:Fallback xmlns="">
      <p:transition spd="slow" advTm="6671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sample (4)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534400" cy="2525923"/>
          </a:xfrm>
        </p:spPr>
        <p:txBody>
          <a:bodyPr/>
          <a:lstStyle/>
          <a:p>
            <a:r>
              <a:rPr lang="en-US" dirty="0"/>
              <a:t>Key notion: QCS - Query Column Sets</a:t>
            </a:r>
          </a:p>
          <a:p>
            <a:pPr lvl="1"/>
            <a:r>
              <a:rPr lang="en-US" dirty="0"/>
              <a:t>All </a:t>
            </a:r>
            <a:r>
              <a:rPr lang="en-US" dirty="0">
                <a:solidFill>
                  <a:srgbClr val="6F2529"/>
                </a:solidFill>
              </a:rPr>
              <a:t>columns</a:t>
            </a:r>
            <a:r>
              <a:rPr lang="en-US" dirty="0"/>
              <a:t> contained in the query that affect sampling</a:t>
            </a:r>
          </a:p>
          <a:p>
            <a:pPr lvl="2"/>
            <a:r>
              <a:rPr lang="en-US" sz="2400" dirty="0">
                <a:solidFill>
                  <a:srgbClr val="6F2529"/>
                </a:solidFill>
              </a:rPr>
              <a:t>GROUP BY, HAVING, WHERE </a:t>
            </a:r>
          </a:p>
          <a:p>
            <a:pPr marL="457200" lvl="1" indent="0">
              <a:buNone/>
            </a:pP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SELECT AVG($X)FROM tbl1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WHERE </a:t>
            </a:r>
            <a:r>
              <a:rPr lang="en-US" dirty="0">
                <a:solidFill>
                  <a:srgbClr val="6F2529"/>
                </a:solidFill>
                <a:latin typeface="Courier New" charset="0"/>
                <a:ea typeface="Courier New" charset="0"/>
                <a:cs typeface="Courier New" charset="0"/>
              </a:rPr>
              <a:t>$Y1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=$val1 AND </a:t>
            </a:r>
            <a:r>
              <a:rPr lang="en-US" dirty="0">
                <a:solidFill>
                  <a:srgbClr val="6F2529"/>
                </a:solidFill>
                <a:latin typeface="Courier New" charset="0"/>
                <a:ea typeface="Courier New" charset="0"/>
                <a:cs typeface="Courier New" charset="0"/>
              </a:rPr>
              <a:t>$Y2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=$val2 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…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GROUP BY </a:t>
            </a:r>
            <a:r>
              <a:rPr lang="en-US" dirty="0">
                <a:solidFill>
                  <a:srgbClr val="6F2529"/>
                </a:solidFill>
                <a:latin typeface="Courier New" charset="0"/>
                <a:ea typeface="Courier New" charset="0"/>
                <a:cs typeface="Courier New" charset="0"/>
              </a:rPr>
              <a:t>$Z</a:t>
            </a:r>
          </a:p>
          <a:p>
            <a:pPr lvl="1"/>
            <a:r>
              <a:rPr lang="en-US" dirty="0">
                <a:latin typeface="Calibri" charset="0"/>
                <a:ea typeface="Calibri" charset="0"/>
                <a:cs typeface="Calibri" charset="0"/>
              </a:rPr>
              <a:t>Construct samples for each QCS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66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115616" y="5445224"/>
            <a:ext cx="662473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007604" y="53372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59832" y="53372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580112" y="53372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605745" y="53372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539552" y="4177172"/>
            <a:ext cx="1872208" cy="936104"/>
          </a:xfrm>
          <a:prstGeom prst="wedgeRoundRectCallout">
            <a:avLst>
              <a:gd name="adj1" fmla="val -19149"/>
              <a:gd name="adj2" fmla="val 6699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Predictable queries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553200" y="4177172"/>
            <a:ext cx="2267272" cy="936104"/>
          </a:xfrm>
          <a:prstGeom prst="wedgeRoundRectCallout">
            <a:avLst>
              <a:gd name="adj1" fmla="val 4115"/>
              <a:gd name="adj2" fmla="val 7597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Unpredictable </a:t>
            </a:r>
            <a:r>
              <a:rPr lang="en-US" dirty="0">
                <a:solidFill>
                  <a:sysClr val="windowText" lastClr="000000"/>
                </a:solidFill>
              </a:rPr>
              <a:t>queries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2339752" y="5788682"/>
            <a:ext cx="1872208" cy="936104"/>
          </a:xfrm>
          <a:prstGeom prst="wedgeRoundRectCallout">
            <a:avLst>
              <a:gd name="adj1" fmla="val -9044"/>
              <a:gd name="adj2" fmla="val -73356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Predictable predicates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220072" y="5788682"/>
            <a:ext cx="3312368" cy="936104"/>
          </a:xfrm>
          <a:prstGeom prst="wedgeRoundRectCallout">
            <a:avLst>
              <a:gd name="adj1" fmla="val -34111"/>
              <a:gd name="adj2" fmla="val -74479"/>
              <a:gd name="adj3" fmla="val 16667"/>
            </a:avLst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Predictable query column sets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275856" y="4233035"/>
            <a:ext cx="237626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203848" y="4615529"/>
            <a:ext cx="2376264" cy="0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45649" y="3810236"/>
            <a:ext cx="1364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Flexibility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42123" y="4551511"/>
            <a:ext cx="13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269039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383"/>
    </mc:Choice>
    <mc:Fallback xmlns="">
      <p:transition spd="slow" advTm="65383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sample (5)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2525923"/>
          </a:xfrm>
        </p:spPr>
        <p:txBody>
          <a:bodyPr/>
          <a:lstStyle/>
          <a:p>
            <a:r>
              <a:rPr lang="en-US" dirty="0"/>
              <a:t>Unpredictable queries</a:t>
            </a:r>
          </a:p>
          <a:p>
            <a:r>
              <a:rPr lang="en-US" dirty="0"/>
              <a:t>Fully flexible, but cannot sample efficiently!</a:t>
            </a:r>
          </a:p>
          <a:p>
            <a:pPr lvl="1"/>
            <a:r>
              <a:rPr lang="en-US" sz="3200" dirty="0"/>
              <a:t>Best effort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67</a:t>
            </a:fld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115616" y="5445224"/>
            <a:ext cx="6624736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1007604" y="53372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059832" y="53372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580112" y="53372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605745" y="5337212"/>
            <a:ext cx="216024" cy="216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ular Callout 10"/>
          <p:cNvSpPr/>
          <p:nvPr/>
        </p:nvSpPr>
        <p:spPr>
          <a:xfrm>
            <a:off x="539552" y="4177172"/>
            <a:ext cx="1872208" cy="936104"/>
          </a:xfrm>
          <a:prstGeom prst="wedgeRoundRectCallout">
            <a:avLst>
              <a:gd name="adj1" fmla="val -19149"/>
              <a:gd name="adj2" fmla="val 66991"/>
              <a:gd name="adj3" fmla="val 16667"/>
            </a:avLst>
          </a:prstGeom>
          <a:solidFill>
            <a:srgbClr val="BACEE5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Predictable queries</a:t>
            </a:r>
          </a:p>
        </p:txBody>
      </p:sp>
      <p:sp>
        <p:nvSpPr>
          <p:cNvPr id="12" name="Rounded Rectangular Callout 11"/>
          <p:cNvSpPr/>
          <p:nvPr/>
        </p:nvSpPr>
        <p:spPr>
          <a:xfrm>
            <a:off x="6553200" y="4177172"/>
            <a:ext cx="2267272" cy="936104"/>
          </a:xfrm>
          <a:prstGeom prst="wedgeRoundRectCallout">
            <a:avLst>
              <a:gd name="adj1" fmla="val 4115"/>
              <a:gd name="adj2" fmla="val 75974"/>
              <a:gd name="adj3" fmla="val 16667"/>
            </a:avLst>
          </a:prstGeom>
          <a:solidFill>
            <a:srgbClr val="FFFF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Unpredictable </a:t>
            </a:r>
            <a:r>
              <a:rPr lang="en-US" dirty="0">
                <a:solidFill>
                  <a:sysClr val="windowText" lastClr="000000"/>
                </a:solidFill>
              </a:rPr>
              <a:t>queries</a:t>
            </a:r>
          </a:p>
        </p:txBody>
      </p:sp>
      <p:sp>
        <p:nvSpPr>
          <p:cNvPr id="13" name="Rounded Rectangular Callout 12"/>
          <p:cNvSpPr/>
          <p:nvPr/>
        </p:nvSpPr>
        <p:spPr>
          <a:xfrm>
            <a:off x="2339752" y="5788682"/>
            <a:ext cx="1872208" cy="936104"/>
          </a:xfrm>
          <a:prstGeom prst="wedgeRoundRectCallout">
            <a:avLst>
              <a:gd name="adj1" fmla="val -9044"/>
              <a:gd name="adj2" fmla="val -73356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Predictable predicates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5220072" y="5788682"/>
            <a:ext cx="3312368" cy="936104"/>
          </a:xfrm>
          <a:prstGeom prst="wedgeRoundRectCallout">
            <a:avLst>
              <a:gd name="adj1" fmla="val -34111"/>
              <a:gd name="adj2" fmla="val -74479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ysClr val="windowText" lastClr="000000"/>
                </a:solidFill>
              </a:rPr>
              <a:t>Predictable query column sets</a:t>
            </a:r>
            <a:endParaRPr 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275856" y="4233035"/>
            <a:ext cx="237626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203848" y="4615529"/>
            <a:ext cx="2376264" cy="0"/>
          </a:xfrm>
          <a:prstGeom prst="straightConnector1">
            <a:avLst/>
          </a:prstGeom>
          <a:ln w="635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45649" y="3810236"/>
            <a:ext cx="1364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Flexibility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42123" y="4551511"/>
            <a:ext cx="13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2468318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56"/>
    </mc:Choice>
    <mc:Fallback xmlns="">
      <p:transition spd="slow" advTm="61656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column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534400" cy="4946103"/>
          </a:xfrm>
        </p:spPr>
        <p:txBody>
          <a:bodyPr/>
          <a:lstStyle/>
          <a:p>
            <a:r>
              <a:rPr lang="en-US" dirty="0" err="1"/>
              <a:t>BlinkDB</a:t>
            </a:r>
            <a:r>
              <a:rPr lang="en-US" dirty="0"/>
              <a:t> uses QCS to sample</a:t>
            </a:r>
          </a:p>
          <a:p>
            <a:pPr lvl="1"/>
            <a:r>
              <a:rPr lang="en-US" dirty="0"/>
              <a:t>Over 90% of queries covered by 10% - 20% of QCS </a:t>
            </a:r>
            <a:r>
              <a:rPr lang="en-US" dirty="0">
                <a:sym typeface="Wingdings"/>
              </a:rPr>
              <a:t></a:t>
            </a:r>
            <a:endParaRPr lang="en-US" dirty="0"/>
          </a:p>
          <a:p>
            <a:pPr lvl="1"/>
            <a:r>
              <a:rPr lang="en-US" dirty="0"/>
              <a:t>Keeping samples for the most frequently used 10%-20% of QCS can help in 90% of the queries!</a:t>
            </a:r>
          </a:p>
          <a:p>
            <a:pPr lvl="1"/>
            <a:r>
              <a:rPr lang="en-US" dirty="0"/>
              <a:t>Use query logs to find the most frequent QCS</a:t>
            </a:r>
          </a:p>
          <a:p>
            <a:r>
              <a:rPr lang="en-US" sz="3000" dirty="0">
                <a:solidFill>
                  <a:srgbClr val="6F2529"/>
                </a:solidFill>
              </a:rPr>
              <a:t>Maintain a different sample for each frequent QCS!</a:t>
            </a:r>
            <a:endParaRPr lang="en-US" sz="3000" dirty="0"/>
          </a:p>
          <a:p>
            <a:pPr lvl="1"/>
            <a:r>
              <a:rPr lang="en-US" sz="2800" dirty="0"/>
              <a:t>For each query q with </a:t>
            </a:r>
            <a:r>
              <a:rPr lang="en-US" sz="2800" dirty="0" err="1"/>
              <a:t>QCS</a:t>
            </a:r>
            <a:r>
              <a:rPr lang="en-US" sz="2800" baseline="-25000" dirty="0" err="1"/>
              <a:t>q</a:t>
            </a:r>
            <a:r>
              <a:rPr lang="en-US" sz="2800" dirty="0"/>
              <a:t> </a:t>
            </a:r>
          </a:p>
          <a:p>
            <a:pPr lvl="2"/>
            <a:r>
              <a:rPr lang="en-US" sz="2400" dirty="0"/>
              <a:t>if there exists already a suitable sample S with QCS</a:t>
            </a:r>
            <a:r>
              <a:rPr lang="en-US" sz="2400" baseline="-25000" dirty="0"/>
              <a:t>S</a:t>
            </a:r>
            <a:r>
              <a:rPr lang="en-US" sz="2400" dirty="0"/>
              <a:t>, use it</a:t>
            </a:r>
          </a:p>
          <a:p>
            <a:pPr lvl="3"/>
            <a:r>
              <a:rPr lang="en-US" sz="2400" dirty="0"/>
              <a:t>Suitable: </a:t>
            </a:r>
            <a:r>
              <a:rPr lang="en-US" sz="2400" dirty="0" err="1">
                <a:solidFill>
                  <a:srgbClr val="6F2529"/>
                </a:solidFill>
              </a:rPr>
              <a:t>QCS</a:t>
            </a:r>
            <a:r>
              <a:rPr lang="en-US" sz="2400" baseline="-25000" dirty="0" err="1">
                <a:solidFill>
                  <a:srgbClr val="6F2529"/>
                </a:solidFill>
              </a:rPr>
              <a:t>q</a:t>
            </a:r>
            <a:r>
              <a:rPr lang="en-US" sz="2400" baseline="-25000" dirty="0">
                <a:solidFill>
                  <a:srgbClr val="6F2529"/>
                </a:solidFill>
              </a:rPr>
              <a:t> </a:t>
            </a:r>
            <a:r>
              <a:rPr lang="en-US" sz="2400" dirty="0">
                <a:solidFill>
                  <a:srgbClr val="6F2529"/>
                </a:solidFill>
              </a:rPr>
              <a:t>is a subset of QCS</a:t>
            </a:r>
            <a:r>
              <a:rPr lang="en-US" sz="2400" baseline="-25000" dirty="0">
                <a:solidFill>
                  <a:srgbClr val="6F2529"/>
                </a:solidFill>
              </a:rPr>
              <a:t>S</a:t>
            </a:r>
            <a:endParaRPr lang="en-US" sz="2400" dirty="0">
              <a:solidFill>
                <a:srgbClr val="6F2529"/>
              </a:solidFill>
            </a:endParaRPr>
          </a:p>
          <a:p>
            <a:pPr lvl="2"/>
            <a:r>
              <a:rPr lang="en-US" sz="2400" dirty="0"/>
              <a:t>If there is no suitable sample, trial-and-error!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4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336"/>
    </mc:Choice>
    <mc:Fallback xmlns="">
      <p:transition spd="slow" advTm="110336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column sets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534400" cy="4946103"/>
          </a:xfrm>
        </p:spPr>
        <p:txBody>
          <a:bodyPr/>
          <a:lstStyle/>
          <a:p>
            <a:r>
              <a:rPr lang="en-US" sz="3000" dirty="0">
                <a:solidFill>
                  <a:srgbClr val="6F2529"/>
                </a:solidFill>
              </a:rPr>
              <a:t>Maintain a different sample for each frequent QCS!</a:t>
            </a:r>
          </a:p>
          <a:p>
            <a:pPr marL="0" indent="0">
              <a:buNone/>
            </a:pPr>
            <a:r>
              <a:rPr lang="en-US" sz="3000" b="1" dirty="0"/>
              <a:t>Pair the queries with the samples</a:t>
            </a:r>
          </a:p>
          <a:p>
            <a:r>
              <a:rPr lang="en-US" sz="3000" dirty="0"/>
              <a:t>Samples on the following QCS</a:t>
            </a:r>
          </a:p>
          <a:p>
            <a:pPr lvl="1"/>
            <a:r>
              <a:rPr lang="en-US" dirty="0"/>
              <a:t>&lt;city&gt;</a:t>
            </a:r>
          </a:p>
          <a:p>
            <a:pPr lvl="1"/>
            <a:r>
              <a:rPr lang="en-US" dirty="0"/>
              <a:t>&lt;city, profession&gt;</a:t>
            </a:r>
          </a:p>
          <a:p>
            <a:pPr lvl="1"/>
            <a:r>
              <a:rPr lang="en-US" dirty="0"/>
              <a:t>&lt;city, age&gt;</a:t>
            </a:r>
          </a:p>
          <a:p>
            <a:pPr lvl="1"/>
            <a:r>
              <a:rPr lang="en-US" dirty="0"/>
              <a:t>&lt;city, profession, age&gt;</a:t>
            </a:r>
          </a:p>
          <a:p>
            <a:pPr lvl="1"/>
            <a:r>
              <a:rPr lang="en-US" dirty="0"/>
              <a:t>&lt;city, profession, education&gt;</a:t>
            </a:r>
          </a:p>
          <a:p>
            <a:pPr lvl="1"/>
            <a:r>
              <a:rPr lang="en-US" dirty="0"/>
              <a:t>&lt;education&gt;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42003" y="2348880"/>
            <a:ext cx="24799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Queries</a:t>
            </a:r>
          </a:p>
          <a:p>
            <a:r>
              <a:rPr lang="en-US" dirty="0"/>
              <a:t>SELECT </a:t>
            </a:r>
            <a:r>
              <a:rPr lang="en-US" dirty="0" err="1"/>
              <a:t>avg</a:t>
            </a:r>
            <a:r>
              <a:rPr lang="en-US" dirty="0"/>
              <a:t>(salary)</a:t>
            </a:r>
          </a:p>
          <a:p>
            <a:r>
              <a:rPr lang="en-US" dirty="0"/>
              <a:t>FROM tbl1</a:t>
            </a:r>
          </a:p>
          <a:p>
            <a:r>
              <a:rPr lang="en-US" dirty="0"/>
              <a:t>GROUP BY</a:t>
            </a:r>
          </a:p>
          <a:p>
            <a:r>
              <a:rPr lang="en-US" dirty="0"/>
              <a:t>city, profession</a:t>
            </a:r>
          </a:p>
        </p:txBody>
      </p:sp>
    </p:spTree>
    <p:extLst>
      <p:ext uri="{BB962C8B-B14F-4D97-AF65-F5344CB8AC3E}">
        <p14:creationId xmlns:p14="http://schemas.microsoft.com/office/powerpoint/2010/main" val="330434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894"/>
    </mc:Choice>
    <mc:Fallback xmlns="">
      <p:transition spd="slow" advTm="6789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0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Databases Vs Data Streams</a:t>
            </a:r>
          </a:p>
        </p:txBody>
      </p:sp>
      <p:sp>
        <p:nvSpPr>
          <p:cNvPr id="1153032" name="Text Box 8"/>
          <p:cNvSpPr txBox="1">
            <a:spLocks/>
          </p:cNvSpPr>
          <p:nvPr/>
        </p:nvSpPr>
        <p:spPr bwMode="auto">
          <a:xfrm>
            <a:off x="1143000" y="6500812"/>
            <a:ext cx="441883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38100">
                <a:solidFill>
                  <a:schemeClr val="tx1"/>
                </a:solidFill>
                <a:miter lim="800000"/>
                <a:headEnd/>
                <a:tailEnd type="none" w="lg" len="med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tabLst>
                <a:tab pos="838200" algn="l"/>
              </a:tabLs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1pPr>
            <a:lvl2pPr>
              <a:tabLst>
                <a:tab pos="838200" algn="l"/>
              </a:tabLs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>
              <a:tabLst>
                <a:tab pos="838200" algn="l"/>
              </a:tabLs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>
              <a:tabLst>
                <a:tab pos="838200" algn="l"/>
              </a:tabLs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>
              <a:tabLst>
                <a:tab pos="838200" algn="l"/>
              </a:tabLs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</a:tabLs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</a:tabLs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</a:tabLs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tabLst>
                <a:tab pos="838200" algn="l"/>
              </a:tabLst>
              <a:defRPr sz="12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800">
                <a:solidFill>
                  <a:srgbClr val="000000"/>
                </a:solidFill>
              </a:rPr>
              <a:t>Slide based on material from Jennifer Widom.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2193198-3E40-4503-8886-8AE009C4F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879871"/>
              </p:ext>
            </p:extLst>
          </p:nvPr>
        </p:nvGraphicFramePr>
        <p:xfrm>
          <a:off x="106488" y="1124744"/>
          <a:ext cx="8930008" cy="5212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65004">
                  <a:extLst>
                    <a:ext uri="{9D8B030D-6E8A-4147-A177-3AD203B41FA5}">
                      <a16:colId xmlns:a16="http://schemas.microsoft.com/office/drawing/2014/main" val="3704200858"/>
                    </a:ext>
                  </a:extLst>
                </a:gridCol>
                <a:gridCol w="4465004">
                  <a:extLst>
                    <a:ext uri="{9D8B030D-6E8A-4147-A177-3AD203B41FA5}">
                      <a16:colId xmlns:a16="http://schemas.microsoft.com/office/drawing/2014/main" val="249775134"/>
                    </a:ext>
                  </a:extLst>
                </a:gridCol>
              </a:tblGrid>
              <a:tr h="749343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  <a:p>
                      <a:pPr algn="ctr"/>
                      <a:r>
                        <a:rPr lang="en-US" sz="2400" dirty="0"/>
                        <a:t>A relation is a set of tuples</a:t>
                      </a:r>
                      <a:endParaRPr lang="LID4096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 stream is a bag of tuples with partial order</a:t>
                      </a:r>
                      <a:endParaRPr lang="LID4096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6346767"/>
                  </a:ext>
                </a:extLst>
              </a:tr>
              <a:tr h="74934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Relations are persistent</a:t>
                      </a:r>
                      <a:endParaRPr lang="LID4096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Streams need to be processed in real time as tuples arrive</a:t>
                      </a:r>
                      <a:endParaRPr lang="LID4096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8191172"/>
                  </a:ext>
                </a:extLst>
              </a:tr>
              <a:tr h="74934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dirty="0"/>
                        <a:t>Interactive</a:t>
                      </a:r>
                      <a:r>
                        <a:rPr lang="en-US" sz="2400" dirty="0"/>
                        <a:t> queries</a:t>
                      </a:r>
                      <a:endParaRPr lang="LID4096" sz="2400" dirty="0"/>
                    </a:p>
                    <a:p>
                      <a:pPr algn="ctr"/>
                      <a:endParaRPr lang="LID4096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Continuous</a:t>
                      </a:r>
                      <a:r>
                        <a:rPr lang="en-US" sz="2400" dirty="0"/>
                        <a:t> queries</a:t>
                      </a:r>
                      <a:endParaRPr lang="LID4096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55221"/>
                  </a:ext>
                </a:extLst>
              </a:tr>
              <a:tr h="13479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Random access to data, queries need to be processed as they arrive </a:t>
                      </a:r>
                      <a:endParaRPr lang="LID4096" sz="2400" dirty="0"/>
                    </a:p>
                    <a:p>
                      <a:pPr algn="ctr"/>
                      <a:endParaRPr lang="LID4096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Sequential access to data, random access to continuous queries</a:t>
                      </a:r>
                      <a:endParaRPr lang="LID4096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935670"/>
                  </a:ext>
                </a:extLst>
              </a:tr>
              <a:tr h="10307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Physical database design does not change during query, queries can be unpredictable</a:t>
                      </a:r>
                      <a:endParaRPr lang="LID4096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Queries do not change, stream can be very unpredictable</a:t>
                      </a:r>
                      <a:endParaRPr lang="LID4096" sz="2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1260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79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465"/>
    </mc:Choice>
    <mc:Fallback xmlns="">
      <p:transition spd="slow" advTm="197465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column sets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534400" cy="4946103"/>
          </a:xfrm>
        </p:spPr>
        <p:txBody>
          <a:bodyPr/>
          <a:lstStyle/>
          <a:p>
            <a:r>
              <a:rPr lang="en-US" sz="3000" dirty="0">
                <a:solidFill>
                  <a:srgbClr val="6F2529"/>
                </a:solidFill>
              </a:rPr>
              <a:t>Maintain a different sample for each frequent QCS!</a:t>
            </a:r>
          </a:p>
          <a:p>
            <a:pPr marL="0" indent="0">
              <a:buNone/>
            </a:pPr>
            <a:r>
              <a:rPr lang="en-US" sz="3000" b="1" dirty="0"/>
              <a:t>Pair the queries with the samples</a:t>
            </a:r>
          </a:p>
          <a:p>
            <a:r>
              <a:rPr lang="en-US" sz="3000" dirty="0"/>
              <a:t>Samples on the following QCS</a:t>
            </a:r>
          </a:p>
          <a:p>
            <a:pPr lvl="1"/>
            <a:r>
              <a:rPr lang="en-US" dirty="0"/>
              <a:t>&lt;city&gt;</a:t>
            </a:r>
          </a:p>
          <a:p>
            <a:pPr lvl="1"/>
            <a:r>
              <a:rPr lang="en-US" dirty="0"/>
              <a:t>&lt;city, profession&gt;</a:t>
            </a:r>
          </a:p>
          <a:p>
            <a:pPr lvl="1"/>
            <a:r>
              <a:rPr lang="en-US" dirty="0"/>
              <a:t>&lt;city, age&gt;</a:t>
            </a:r>
          </a:p>
          <a:p>
            <a:pPr lvl="1"/>
            <a:r>
              <a:rPr lang="en-US" dirty="0"/>
              <a:t>&lt;city, profession, age&gt;</a:t>
            </a:r>
          </a:p>
          <a:p>
            <a:pPr lvl="1"/>
            <a:r>
              <a:rPr lang="en-US" dirty="0"/>
              <a:t>&lt;city, profession, education&gt;</a:t>
            </a:r>
          </a:p>
          <a:p>
            <a:pPr lvl="1"/>
            <a:r>
              <a:rPr lang="en-US" dirty="0"/>
              <a:t>&lt;education&gt;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42003" y="2348880"/>
            <a:ext cx="247991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Queries</a:t>
            </a:r>
          </a:p>
          <a:p>
            <a:r>
              <a:rPr lang="en-US" dirty="0"/>
              <a:t>SELECT </a:t>
            </a:r>
            <a:r>
              <a:rPr lang="en-US" dirty="0" err="1"/>
              <a:t>avg</a:t>
            </a:r>
            <a:r>
              <a:rPr lang="en-US" dirty="0"/>
              <a:t>(salary)</a:t>
            </a:r>
          </a:p>
          <a:p>
            <a:r>
              <a:rPr lang="en-US" dirty="0"/>
              <a:t>FROM tbl1</a:t>
            </a:r>
          </a:p>
          <a:p>
            <a:r>
              <a:rPr lang="en-US" dirty="0"/>
              <a:t>WHERE age=20</a:t>
            </a:r>
          </a:p>
          <a:p>
            <a:r>
              <a:rPr lang="en-US" dirty="0"/>
              <a:t>GROUP BY</a:t>
            </a:r>
          </a:p>
          <a:p>
            <a:r>
              <a:rPr lang="en-US" dirty="0"/>
              <a:t>city</a:t>
            </a:r>
          </a:p>
        </p:txBody>
      </p:sp>
    </p:spTree>
    <p:extLst>
      <p:ext uri="{BB962C8B-B14F-4D97-AF65-F5344CB8AC3E}">
        <p14:creationId xmlns:p14="http://schemas.microsoft.com/office/powerpoint/2010/main" val="111674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29"/>
    </mc:Choice>
    <mc:Fallback xmlns="">
      <p:transition spd="slow" advTm="37829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column sets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534400" cy="4946103"/>
          </a:xfrm>
        </p:spPr>
        <p:txBody>
          <a:bodyPr/>
          <a:lstStyle/>
          <a:p>
            <a:r>
              <a:rPr lang="en-US" sz="3000" dirty="0">
                <a:solidFill>
                  <a:srgbClr val="6F2529"/>
                </a:solidFill>
              </a:rPr>
              <a:t>Maintain a different sample for each frequent QCS!</a:t>
            </a:r>
          </a:p>
          <a:p>
            <a:pPr marL="0" indent="0">
              <a:buNone/>
            </a:pPr>
            <a:r>
              <a:rPr lang="en-US" sz="3000" b="1" dirty="0"/>
              <a:t>Pair the queries with the samples</a:t>
            </a:r>
          </a:p>
          <a:p>
            <a:r>
              <a:rPr lang="en-US" sz="3000" dirty="0"/>
              <a:t>Samples on the following QCS</a:t>
            </a:r>
          </a:p>
          <a:p>
            <a:pPr lvl="1"/>
            <a:r>
              <a:rPr lang="en-US" dirty="0"/>
              <a:t>&lt;city&gt;</a:t>
            </a:r>
          </a:p>
          <a:p>
            <a:pPr lvl="1"/>
            <a:r>
              <a:rPr lang="en-US" dirty="0"/>
              <a:t>&lt;city, profession&gt;</a:t>
            </a:r>
          </a:p>
          <a:p>
            <a:pPr lvl="1"/>
            <a:r>
              <a:rPr lang="en-US" dirty="0"/>
              <a:t>&lt;city, age&gt;</a:t>
            </a:r>
          </a:p>
          <a:p>
            <a:pPr lvl="1"/>
            <a:r>
              <a:rPr lang="en-US" dirty="0"/>
              <a:t>&lt;city, profession, age&gt;</a:t>
            </a:r>
          </a:p>
          <a:p>
            <a:pPr lvl="1"/>
            <a:r>
              <a:rPr lang="en-US" dirty="0"/>
              <a:t>&lt;city, profession, education&gt;</a:t>
            </a:r>
          </a:p>
          <a:p>
            <a:pPr lvl="1"/>
            <a:r>
              <a:rPr lang="en-US" dirty="0"/>
              <a:t>&lt;education&gt;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42003" y="2348880"/>
            <a:ext cx="27238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Queries</a:t>
            </a:r>
          </a:p>
          <a:p>
            <a:r>
              <a:rPr lang="en-US" dirty="0"/>
              <a:t>SELECT </a:t>
            </a:r>
            <a:r>
              <a:rPr lang="en-US" dirty="0" err="1"/>
              <a:t>avg</a:t>
            </a:r>
            <a:r>
              <a:rPr lang="en-US" dirty="0"/>
              <a:t>(salary)</a:t>
            </a:r>
          </a:p>
          <a:p>
            <a:r>
              <a:rPr lang="en-US" dirty="0"/>
              <a:t>FROM tbl1</a:t>
            </a:r>
          </a:p>
          <a:p>
            <a:r>
              <a:rPr lang="en-US" dirty="0"/>
              <a:t>WHERE city=London</a:t>
            </a:r>
          </a:p>
          <a:p>
            <a:r>
              <a:rPr lang="en-US" dirty="0"/>
              <a:t>GROUP BY</a:t>
            </a:r>
          </a:p>
          <a:p>
            <a:r>
              <a:rPr lang="en-US" dirty="0"/>
              <a:t>education</a:t>
            </a:r>
          </a:p>
        </p:txBody>
      </p:sp>
    </p:spTree>
    <p:extLst>
      <p:ext uri="{BB962C8B-B14F-4D97-AF65-F5344CB8AC3E}">
        <p14:creationId xmlns:p14="http://schemas.microsoft.com/office/powerpoint/2010/main" val="154636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157"/>
    </mc:Choice>
    <mc:Fallback xmlns="">
      <p:transition spd="slow" advTm="31157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column sets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534400" cy="4946103"/>
          </a:xfrm>
        </p:spPr>
        <p:txBody>
          <a:bodyPr/>
          <a:lstStyle/>
          <a:p>
            <a:r>
              <a:rPr lang="en-US" sz="3000" dirty="0">
                <a:solidFill>
                  <a:srgbClr val="6F2529"/>
                </a:solidFill>
              </a:rPr>
              <a:t>Maintain a different sample for each frequent QCS!</a:t>
            </a:r>
          </a:p>
          <a:p>
            <a:pPr marL="0" indent="0">
              <a:buNone/>
            </a:pPr>
            <a:r>
              <a:rPr lang="en-US" sz="3000" b="1" dirty="0"/>
              <a:t>Pair the queries with the samples</a:t>
            </a:r>
          </a:p>
          <a:p>
            <a:r>
              <a:rPr lang="en-US" sz="3000" dirty="0"/>
              <a:t>Samples on the following QCS</a:t>
            </a:r>
          </a:p>
          <a:p>
            <a:pPr lvl="1"/>
            <a:r>
              <a:rPr lang="en-US" dirty="0"/>
              <a:t>&lt;city&gt;</a:t>
            </a:r>
          </a:p>
          <a:p>
            <a:pPr lvl="1"/>
            <a:r>
              <a:rPr lang="en-US" dirty="0"/>
              <a:t>&lt;city, profession&gt;</a:t>
            </a:r>
          </a:p>
          <a:p>
            <a:pPr lvl="1"/>
            <a:r>
              <a:rPr lang="en-US" dirty="0"/>
              <a:t>&lt;city, age&gt;</a:t>
            </a:r>
          </a:p>
          <a:p>
            <a:pPr lvl="1"/>
            <a:r>
              <a:rPr lang="en-US" dirty="0"/>
              <a:t>&lt;city, profession, age&gt;</a:t>
            </a:r>
          </a:p>
          <a:p>
            <a:pPr lvl="1"/>
            <a:r>
              <a:rPr lang="en-US" dirty="0"/>
              <a:t>&lt;city, profession, education&gt;</a:t>
            </a:r>
          </a:p>
          <a:p>
            <a:pPr lvl="1"/>
            <a:r>
              <a:rPr lang="en-US" dirty="0"/>
              <a:t>&lt;education&gt;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42003" y="2348880"/>
            <a:ext cx="24799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Queries</a:t>
            </a:r>
          </a:p>
          <a:p>
            <a:r>
              <a:rPr lang="en-US" dirty="0"/>
              <a:t>SELECT </a:t>
            </a:r>
            <a:r>
              <a:rPr lang="en-US" dirty="0" err="1"/>
              <a:t>avg</a:t>
            </a:r>
            <a:r>
              <a:rPr lang="en-US" dirty="0"/>
              <a:t>(salary)</a:t>
            </a:r>
          </a:p>
          <a:p>
            <a:r>
              <a:rPr lang="en-US" dirty="0"/>
              <a:t>FROM tbl1</a:t>
            </a:r>
          </a:p>
          <a:p>
            <a:r>
              <a:rPr lang="en-US" dirty="0"/>
              <a:t>GROUP BY</a:t>
            </a:r>
          </a:p>
          <a:p>
            <a:r>
              <a:rPr lang="en-US" dirty="0"/>
              <a:t>city, education</a:t>
            </a:r>
          </a:p>
        </p:txBody>
      </p:sp>
    </p:spTree>
    <p:extLst>
      <p:ext uri="{BB962C8B-B14F-4D97-AF65-F5344CB8AC3E}">
        <p14:creationId xmlns:p14="http://schemas.microsoft.com/office/powerpoint/2010/main" val="99872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75"/>
    </mc:Choice>
    <mc:Fallback xmlns="">
      <p:transition spd="slow" advTm="12575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column sets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534400" cy="4946103"/>
          </a:xfrm>
        </p:spPr>
        <p:txBody>
          <a:bodyPr/>
          <a:lstStyle/>
          <a:p>
            <a:r>
              <a:rPr lang="en-US" sz="3000" dirty="0">
                <a:solidFill>
                  <a:srgbClr val="6F2529"/>
                </a:solidFill>
              </a:rPr>
              <a:t>Maintain a different sample for each frequent QCS!</a:t>
            </a:r>
          </a:p>
          <a:p>
            <a:pPr marL="0" indent="0">
              <a:buNone/>
            </a:pPr>
            <a:r>
              <a:rPr lang="en-US" sz="3000" b="1" dirty="0"/>
              <a:t>Pair the queries with the samples</a:t>
            </a:r>
          </a:p>
          <a:p>
            <a:r>
              <a:rPr lang="en-US" sz="3000" dirty="0"/>
              <a:t>Samples on the following QCS</a:t>
            </a:r>
          </a:p>
          <a:p>
            <a:pPr lvl="1"/>
            <a:r>
              <a:rPr lang="en-US" dirty="0"/>
              <a:t>&lt;city&gt;</a:t>
            </a:r>
          </a:p>
          <a:p>
            <a:pPr lvl="1"/>
            <a:r>
              <a:rPr lang="en-US" dirty="0"/>
              <a:t>&lt;city, profession&gt;</a:t>
            </a:r>
          </a:p>
          <a:p>
            <a:pPr lvl="1"/>
            <a:r>
              <a:rPr lang="en-US" dirty="0"/>
              <a:t>&lt;city, age&gt;</a:t>
            </a:r>
          </a:p>
          <a:p>
            <a:pPr lvl="1"/>
            <a:r>
              <a:rPr lang="en-US" dirty="0"/>
              <a:t>&lt;city, profession, age&gt;</a:t>
            </a:r>
          </a:p>
          <a:p>
            <a:pPr lvl="1"/>
            <a:r>
              <a:rPr lang="en-US" dirty="0"/>
              <a:t>&lt;city, profession, education&gt; </a:t>
            </a:r>
          </a:p>
          <a:p>
            <a:pPr lvl="1"/>
            <a:r>
              <a:rPr lang="en-US" dirty="0"/>
              <a:t>&lt;education&gt;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42003" y="2348880"/>
            <a:ext cx="24799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Queries</a:t>
            </a:r>
          </a:p>
          <a:p>
            <a:r>
              <a:rPr lang="en-US" dirty="0"/>
              <a:t>SELECT </a:t>
            </a:r>
            <a:r>
              <a:rPr lang="en-US" dirty="0" err="1"/>
              <a:t>avg</a:t>
            </a:r>
            <a:r>
              <a:rPr lang="en-US" dirty="0"/>
              <a:t>(salary)</a:t>
            </a:r>
          </a:p>
          <a:p>
            <a:r>
              <a:rPr lang="en-US" dirty="0"/>
              <a:t>FROM tbl1</a:t>
            </a:r>
          </a:p>
          <a:p>
            <a:r>
              <a:rPr lang="en-US" dirty="0"/>
              <a:t>GROUP BY</a:t>
            </a:r>
          </a:p>
          <a:p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16980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88"/>
    </mc:Choice>
    <mc:Fallback xmlns="">
      <p:transition spd="slow" advTm="50088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876800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4189085" y="35052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3579485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4189085" y="4679576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cxnSp>
        <p:nvCxnSpPr>
          <p:cNvPr id="11" name="Straight Arrow Connector 10"/>
          <p:cNvCxnSpPr>
            <a:stCxn id="15" idx="0"/>
            <a:endCxn id="16" idx="3"/>
          </p:cNvCxnSpPr>
          <p:nvPr/>
        </p:nvCxnSpPr>
        <p:spPr>
          <a:xfrm flipV="1">
            <a:off x="3846185" y="5134861"/>
            <a:ext cx="421015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0"/>
            <a:endCxn id="16" idx="5"/>
          </p:cNvCxnSpPr>
          <p:nvPr/>
        </p:nvCxnSpPr>
        <p:spPr>
          <a:xfrm flipH="1" flipV="1">
            <a:off x="4644370" y="5134861"/>
            <a:ext cx="499130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0"/>
            <a:endCxn id="12" idx="4"/>
          </p:cNvCxnSpPr>
          <p:nvPr/>
        </p:nvCxnSpPr>
        <p:spPr>
          <a:xfrm flipV="1">
            <a:off x="4455785" y="4038600"/>
            <a:ext cx="0" cy="640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0"/>
          </p:cNvCxnSpPr>
          <p:nvPr/>
        </p:nvCxnSpPr>
        <p:spPr>
          <a:xfrm flipV="1">
            <a:off x="4455785" y="28194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samples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4946276"/>
            <a:ext cx="28069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AVG(data) </a:t>
            </a:r>
            <a:br>
              <a:rPr lang="en-US" dirty="0"/>
            </a:br>
            <a:r>
              <a:rPr lang="en-US" dirty="0"/>
              <a:t>FROM tbl1, tbl2</a:t>
            </a:r>
          </a:p>
          <a:p>
            <a:r>
              <a:rPr lang="en-US" dirty="0"/>
              <a:t>WHERE tbl1.x=tbl2.y </a:t>
            </a:r>
            <a:br>
              <a:rPr lang="en-US" dirty="0"/>
            </a:br>
            <a:r>
              <a:rPr lang="en-US" dirty="0"/>
              <a:t>GROUP BY city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19800" y="1700808"/>
            <a:ext cx="24754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Simplification</a:t>
            </a:r>
          </a:p>
          <a:p>
            <a:r>
              <a:rPr lang="en-US" dirty="0"/>
              <a:t>SELECT AVG(data)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tbl</a:t>
            </a:r>
            <a:endParaRPr lang="en-US" dirty="0"/>
          </a:p>
          <a:p>
            <a:r>
              <a:rPr lang="en-US" dirty="0"/>
              <a:t>GROUP BY city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164288" y="3356992"/>
            <a:ext cx="0" cy="1322584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352800" y="4572000"/>
            <a:ext cx="2209800" cy="1981200"/>
          </a:xfrm>
          <a:prstGeom prst="rect">
            <a:avLst/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/>
          </p:nvPr>
        </p:nvGraphicFramePr>
        <p:xfrm>
          <a:off x="381000" y="1752600"/>
          <a:ext cx="23622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775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036"/>
    </mc:Choice>
    <mc:Fallback xmlns="">
      <p:transition spd="slow" advTm="123036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878715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4191000" y="2374152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3581400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4191000" y="4679576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4191000" y="3536576"/>
            <a:ext cx="533400" cy="5334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cxnSp>
        <p:nvCxnSpPr>
          <p:cNvPr id="11" name="Straight Arrow Connector 10"/>
          <p:cNvCxnSpPr>
            <a:stCxn id="15" idx="0"/>
            <a:endCxn id="16" idx="3"/>
          </p:cNvCxnSpPr>
          <p:nvPr/>
        </p:nvCxnSpPr>
        <p:spPr>
          <a:xfrm flipV="1">
            <a:off x="3848100" y="5134861"/>
            <a:ext cx="421015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0"/>
            <a:endCxn id="16" idx="5"/>
          </p:cNvCxnSpPr>
          <p:nvPr/>
        </p:nvCxnSpPr>
        <p:spPr>
          <a:xfrm flipH="1" flipV="1">
            <a:off x="4646285" y="5134861"/>
            <a:ext cx="499130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0"/>
            <a:endCxn id="17" idx="4"/>
          </p:cNvCxnSpPr>
          <p:nvPr/>
        </p:nvCxnSpPr>
        <p:spPr>
          <a:xfrm flipV="1">
            <a:off x="4457700" y="4069976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  <a:endCxn id="12" idx="4"/>
          </p:cNvCxnSpPr>
          <p:nvPr/>
        </p:nvCxnSpPr>
        <p:spPr>
          <a:xfrm flipV="1">
            <a:off x="4457700" y="2907552"/>
            <a:ext cx="0" cy="629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0"/>
          </p:cNvCxnSpPr>
          <p:nvPr/>
        </p:nvCxnSpPr>
        <p:spPr>
          <a:xfrm flipV="1">
            <a:off x="4457700" y="1688352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81000" y="1752600"/>
          <a:ext cx="23622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3352800" y="4572000"/>
            <a:ext cx="2209800" cy="1981200"/>
          </a:xfrm>
          <a:prstGeom prst="rect">
            <a:avLst/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samples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38900" y="1431087"/>
            <a:ext cx="247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AVG(data)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tbl</a:t>
            </a:r>
            <a:br>
              <a:rPr lang="en-US" dirty="0"/>
            </a:br>
            <a:r>
              <a:rPr lang="en-US" dirty="0"/>
              <a:t>GROUP BY city</a:t>
            </a:r>
          </a:p>
        </p:txBody>
      </p:sp>
    </p:spTree>
    <p:extLst>
      <p:ext uri="{BB962C8B-B14F-4D97-AF65-F5344CB8AC3E}">
        <p14:creationId xmlns:p14="http://schemas.microsoft.com/office/powerpoint/2010/main" val="3913143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2"/>
    </mc:Choice>
    <mc:Fallback xmlns="">
      <p:transition spd="slow" advTm="10312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878715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4191000" y="2374152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3581400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4191000" y="4679576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4191000" y="3536576"/>
            <a:ext cx="533400" cy="5334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cxnSp>
        <p:nvCxnSpPr>
          <p:cNvPr id="11" name="Straight Arrow Connector 10"/>
          <p:cNvCxnSpPr>
            <a:stCxn id="15" idx="0"/>
            <a:endCxn id="16" idx="3"/>
          </p:cNvCxnSpPr>
          <p:nvPr/>
        </p:nvCxnSpPr>
        <p:spPr>
          <a:xfrm flipV="1">
            <a:off x="3848100" y="5134861"/>
            <a:ext cx="421015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0"/>
            <a:endCxn id="16" idx="5"/>
          </p:cNvCxnSpPr>
          <p:nvPr/>
        </p:nvCxnSpPr>
        <p:spPr>
          <a:xfrm flipH="1" flipV="1">
            <a:off x="4646285" y="5134861"/>
            <a:ext cx="499130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0"/>
            <a:endCxn id="17" idx="4"/>
          </p:cNvCxnSpPr>
          <p:nvPr/>
        </p:nvCxnSpPr>
        <p:spPr>
          <a:xfrm flipV="1">
            <a:off x="4457700" y="4069976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  <a:endCxn id="12" idx="4"/>
          </p:cNvCxnSpPr>
          <p:nvPr/>
        </p:nvCxnSpPr>
        <p:spPr>
          <a:xfrm flipV="1">
            <a:off x="4457700" y="2907552"/>
            <a:ext cx="0" cy="629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0"/>
          </p:cNvCxnSpPr>
          <p:nvPr/>
        </p:nvCxnSpPr>
        <p:spPr>
          <a:xfrm flipV="1">
            <a:off x="4457700" y="1688352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57800" y="3343870"/>
            <a:ext cx="3880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1800" dirty="0">
                <a:latin typeface="Courier"/>
                <a:cs typeface="Courier"/>
              </a:rPr>
              <a:t>FILTER</a:t>
            </a:r>
            <a:r>
              <a:rPr lang="en-US" sz="1800" dirty="0">
                <a:latin typeface="Calibri"/>
                <a:cs typeface="Calibri"/>
              </a:rPr>
              <a:t> </a:t>
            </a:r>
            <a:r>
              <a:rPr lang="en-US" sz="1800" b="1" dirty="0">
                <a:solidFill>
                  <a:schemeClr val="accent2"/>
                </a:solidFill>
                <a:latin typeface="Courier"/>
                <a:cs typeface="Courier"/>
              </a:rPr>
              <a:t>rand() &lt; 1/3</a:t>
            </a:r>
          </a:p>
          <a:p>
            <a:pPr marL="514350" indent="-514350">
              <a:buAutoNum type="arabicPeriod"/>
            </a:pPr>
            <a:r>
              <a:rPr lang="en-US" sz="1800" dirty="0">
                <a:latin typeface="Calibri"/>
                <a:cs typeface="Calibri"/>
              </a:rPr>
              <a:t>Adds per-row sampling rates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48100" y="3249705"/>
            <a:ext cx="1297315" cy="1102625"/>
          </a:xfrm>
          <a:prstGeom prst="rect">
            <a:avLst/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Table 37"/>
          <p:cNvGraphicFramePr>
            <a:graphicFrameLocks noGrp="1"/>
          </p:cNvGraphicFramePr>
          <p:nvPr>
            <p:extLst/>
          </p:nvPr>
        </p:nvGraphicFramePr>
        <p:xfrm>
          <a:off x="381000" y="1752600"/>
          <a:ext cx="23622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samples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38900" y="1431087"/>
            <a:ext cx="247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AVG(data)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tbl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GROUP BY city</a:t>
            </a:r>
          </a:p>
        </p:txBody>
      </p:sp>
    </p:spTree>
    <p:extLst>
      <p:ext uri="{BB962C8B-B14F-4D97-AF65-F5344CB8AC3E}">
        <p14:creationId xmlns:p14="http://schemas.microsoft.com/office/powerpoint/2010/main" val="124831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80"/>
    </mc:Choice>
    <mc:Fallback xmlns="">
      <p:transition spd="slow" advTm="3628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878715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4191000" y="2374152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3581400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4191000" y="4679576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4191000" y="3536576"/>
            <a:ext cx="533400" cy="5334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cxnSp>
        <p:nvCxnSpPr>
          <p:cNvPr id="11" name="Straight Arrow Connector 10"/>
          <p:cNvCxnSpPr>
            <a:stCxn id="15" idx="0"/>
            <a:endCxn id="16" idx="3"/>
          </p:cNvCxnSpPr>
          <p:nvPr/>
        </p:nvCxnSpPr>
        <p:spPr>
          <a:xfrm flipV="1">
            <a:off x="3848100" y="5134861"/>
            <a:ext cx="421015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0"/>
            <a:endCxn id="16" idx="5"/>
          </p:cNvCxnSpPr>
          <p:nvPr/>
        </p:nvCxnSpPr>
        <p:spPr>
          <a:xfrm flipH="1" flipV="1">
            <a:off x="4646285" y="5134861"/>
            <a:ext cx="499130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0"/>
            <a:endCxn id="17" idx="4"/>
          </p:cNvCxnSpPr>
          <p:nvPr/>
        </p:nvCxnSpPr>
        <p:spPr>
          <a:xfrm flipV="1">
            <a:off x="4457700" y="4069976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  <a:endCxn id="12" idx="4"/>
          </p:cNvCxnSpPr>
          <p:nvPr/>
        </p:nvCxnSpPr>
        <p:spPr>
          <a:xfrm flipV="1">
            <a:off x="4457700" y="2907552"/>
            <a:ext cx="0" cy="629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0"/>
          </p:cNvCxnSpPr>
          <p:nvPr/>
        </p:nvCxnSpPr>
        <p:spPr>
          <a:xfrm flipV="1">
            <a:off x="4457700" y="1688352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889213"/>
              </p:ext>
            </p:extLst>
          </p:nvPr>
        </p:nvGraphicFramePr>
        <p:xfrm>
          <a:off x="5410200" y="1524000"/>
          <a:ext cx="341739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6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" name="Rectangle 36"/>
          <p:cNvSpPr/>
          <p:nvPr/>
        </p:nvSpPr>
        <p:spPr>
          <a:xfrm>
            <a:off x="3848100" y="2126129"/>
            <a:ext cx="1181100" cy="1074271"/>
          </a:xfrm>
          <a:prstGeom prst="rect">
            <a:avLst/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81000" y="1752600"/>
          <a:ext cx="23622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412115" y="4061011"/>
            <a:ext cx="3415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Calibri"/>
                <a:cs typeface="Calibri"/>
              </a:rPr>
              <a:t>Does not change </a:t>
            </a:r>
          </a:p>
          <a:p>
            <a:pPr algn="ctr"/>
            <a:r>
              <a:rPr lang="en-US" sz="3000" dirty="0">
                <a:latin typeface="Calibri"/>
                <a:cs typeface="Calibri"/>
              </a:rPr>
              <a:t>query semantics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samples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13695" y="5227876"/>
            <a:ext cx="247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AVG(data)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tbl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GROUP BY city</a:t>
            </a:r>
          </a:p>
        </p:txBody>
      </p:sp>
    </p:spTree>
    <p:extLst>
      <p:ext uri="{BB962C8B-B14F-4D97-AF65-F5344CB8AC3E}">
        <p14:creationId xmlns:p14="http://schemas.microsoft.com/office/powerpoint/2010/main" val="232935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445"/>
    </mc:Choice>
    <mc:Fallback xmlns="">
      <p:transition spd="slow" advTm="84445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878715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4191000" y="2374152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3581400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4191000" y="4679576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4191000" y="3536576"/>
            <a:ext cx="533400" cy="5334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cxnSp>
        <p:nvCxnSpPr>
          <p:cNvPr id="11" name="Straight Arrow Connector 10"/>
          <p:cNvCxnSpPr>
            <a:stCxn id="15" idx="0"/>
            <a:endCxn id="16" idx="3"/>
          </p:cNvCxnSpPr>
          <p:nvPr/>
        </p:nvCxnSpPr>
        <p:spPr>
          <a:xfrm flipV="1">
            <a:off x="3848100" y="5134861"/>
            <a:ext cx="421015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0"/>
            <a:endCxn id="16" idx="5"/>
          </p:cNvCxnSpPr>
          <p:nvPr/>
        </p:nvCxnSpPr>
        <p:spPr>
          <a:xfrm flipH="1" flipV="1">
            <a:off x="4646285" y="5134861"/>
            <a:ext cx="499130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0"/>
            <a:endCxn id="17" idx="4"/>
          </p:cNvCxnSpPr>
          <p:nvPr/>
        </p:nvCxnSpPr>
        <p:spPr>
          <a:xfrm flipV="1">
            <a:off x="4457700" y="4069976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  <a:endCxn id="12" idx="4"/>
          </p:cNvCxnSpPr>
          <p:nvPr/>
        </p:nvCxnSpPr>
        <p:spPr>
          <a:xfrm flipV="1">
            <a:off x="4457700" y="2907552"/>
            <a:ext cx="0" cy="629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0"/>
          </p:cNvCxnSpPr>
          <p:nvPr/>
        </p:nvCxnSpPr>
        <p:spPr>
          <a:xfrm flipV="1">
            <a:off x="4457700" y="1688352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8581044"/>
              </p:ext>
            </p:extLst>
          </p:nvPr>
        </p:nvGraphicFramePr>
        <p:xfrm>
          <a:off x="5410200" y="1524000"/>
          <a:ext cx="341739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67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1/3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81000" y="1752600"/>
          <a:ext cx="23622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Corbel"/>
                          <a:cs typeface="Corbe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Corbel"/>
                          <a:cs typeface="Corbel"/>
                        </a:rPr>
                        <a:t>Lausanne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FF0000"/>
                          </a:solidFill>
                          <a:latin typeface="Corbel"/>
                          <a:cs typeface="Corbel"/>
                        </a:rPr>
                        <a:t>0.91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5412115" y="3645024"/>
            <a:ext cx="34154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Calibri"/>
                <a:cs typeface="Calibri"/>
              </a:rPr>
              <a:t>Uniform samples </a:t>
            </a:r>
          </a:p>
          <a:p>
            <a:pPr algn="ctr"/>
            <a:r>
              <a:rPr lang="en-US" sz="3000" dirty="0">
                <a:latin typeface="Calibri"/>
                <a:cs typeface="Calibri"/>
              </a:rPr>
              <a:t>fail to include </a:t>
            </a:r>
            <a:r>
              <a:rPr lang="en-US" sz="3000" dirty="0">
                <a:solidFill>
                  <a:srgbClr val="FF0000"/>
                </a:solidFill>
                <a:latin typeface="Calibri"/>
                <a:cs typeface="Calibri"/>
              </a:rPr>
              <a:t>rare </a:t>
            </a:r>
            <a:r>
              <a:rPr lang="en-US" sz="3000" dirty="0">
                <a:latin typeface="Calibri"/>
                <a:cs typeface="Calibri"/>
              </a:rPr>
              <a:t>values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Uniform samples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13695" y="5227876"/>
            <a:ext cx="247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AVG(data)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tbl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GROUP BY city</a:t>
            </a:r>
          </a:p>
        </p:txBody>
      </p:sp>
    </p:spTree>
    <p:extLst>
      <p:ext uri="{BB962C8B-B14F-4D97-AF65-F5344CB8AC3E}">
        <p14:creationId xmlns:p14="http://schemas.microsoft.com/office/powerpoint/2010/main" val="331698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44"/>
    </mc:Choice>
    <mc:Fallback xmlns="">
      <p:transition spd="slow" advTm="37444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876800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4189085" y="35052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3579485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4189085" y="4679576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cxnSp>
        <p:nvCxnSpPr>
          <p:cNvPr id="11" name="Straight Arrow Connector 10"/>
          <p:cNvCxnSpPr>
            <a:stCxn id="15" idx="0"/>
            <a:endCxn id="16" idx="3"/>
          </p:cNvCxnSpPr>
          <p:nvPr/>
        </p:nvCxnSpPr>
        <p:spPr>
          <a:xfrm flipV="1">
            <a:off x="3846185" y="5134861"/>
            <a:ext cx="421015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0"/>
            <a:endCxn id="16" idx="5"/>
          </p:cNvCxnSpPr>
          <p:nvPr/>
        </p:nvCxnSpPr>
        <p:spPr>
          <a:xfrm flipH="1" flipV="1">
            <a:off x="4644370" y="5134861"/>
            <a:ext cx="499130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0"/>
            <a:endCxn id="12" idx="4"/>
          </p:cNvCxnSpPr>
          <p:nvPr/>
        </p:nvCxnSpPr>
        <p:spPr>
          <a:xfrm flipV="1">
            <a:off x="4455785" y="4038600"/>
            <a:ext cx="0" cy="6409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0"/>
          </p:cNvCxnSpPr>
          <p:nvPr/>
        </p:nvCxnSpPr>
        <p:spPr>
          <a:xfrm flipV="1">
            <a:off x="4455785" y="28194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samples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45882" y="3780118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81000" y="1752600"/>
          <a:ext cx="23622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762000" y="1767540"/>
            <a:ext cx="1143000" cy="4805979"/>
          </a:xfrm>
          <a:prstGeom prst="rect">
            <a:avLst/>
          </a:prstGeom>
          <a:solidFill>
            <a:schemeClr val="lt1">
              <a:alpha val="0"/>
            </a:schemeClr>
          </a:solidFill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013695" y="5227876"/>
            <a:ext cx="247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AVG(data)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tbl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GROUP BY city</a:t>
            </a:r>
          </a:p>
        </p:txBody>
      </p:sp>
    </p:spTree>
    <p:extLst>
      <p:ext uri="{BB962C8B-B14F-4D97-AF65-F5344CB8AC3E}">
        <p14:creationId xmlns:p14="http://schemas.microsoft.com/office/powerpoint/2010/main" val="251117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75"/>
    </mc:Choice>
    <mc:Fallback xmlns="">
      <p:transition spd="slow" advTm="5347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&amp; motivation </a:t>
            </a:r>
          </a:p>
          <a:p>
            <a:r>
              <a:rPr lang="en-US" b="1" dirty="0"/>
              <a:t>Data Stream Model</a:t>
            </a:r>
          </a:p>
          <a:p>
            <a:r>
              <a:rPr lang="en-US" dirty="0"/>
              <a:t>The data facet</a:t>
            </a:r>
          </a:p>
          <a:p>
            <a:r>
              <a:rPr lang="en-US" dirty="0"/>
              <a:t>The time facet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3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46"/>
    </mc:Choice>
    <mc:Fallback xmlns="">
      <p:transition spd="slow" advTm="16746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878715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4191000" y="2374152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3581400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4191000" y="4679576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7" name="Oval 16"/>
          <p:cNvSpPr/>
          <p:nvPr/>
        </p:nvSpPr>
        <p:spPr>
          <a:xfrm>
            <a:off x="4191000" y="3536576"/>
            <a:ext cx="533400" cy="5334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cxnSp>
        <p:nvCxnSpPr>
          <p:cNvPr id="11" name="Straight Arrow Connector 10"/>
          <p:cNvCxnSpPr>
            <a:stCxn id="15" idx="0"/>
            <a:endCxn id="16" idx="3"/>
          </p:cNvCxnSpPr>
          <p:nvPr/>
        </p:nvCxnSpPr>
        <p:spPr>
          <a:xfrm flipV="1">
            <a:off x="3848100" y="5134861"/>
            <a:ext cx="421015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0"/>
            <a:endCxn id="16" idx="5"/>
          </p:cNvCxnSpPr>
          <p:nvPr/>
        </p:nvCxnSpPr>
        <p:spPr>
          <a:xfrm flipH="1" flipV="1">
            <a:off x="4646285" y="5134861"/>
            <a:ext cx="499130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0"/>
            <a:endCxn id="17" idx="4"/>
          </p:cNvCxnSpPr>
          <p:nvPr/>
        </p:nvCxnSpPr>
        <p:spPr>
          <a:xfrm flipV="1">
            <a:off x="4457700" y="4069976"/>
            <a:ext cx="0" cy="609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  <a:endCxn id="12" idx="4"/>
          </p:cNvCxnSpPr>
          <p:nvPr/>
        </p:nvCxnSpPr>
        <p:spPr>
          <a:xfrm flipV="1">
            <a:off x="4457700" y="2907552"/>
            <a:ext cx="0" cy="6290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0"/>
          </p:cNvCxnSpPr>
          <p:nvPr/>
        </p:nvCxnSpPr>
        <p:spPr>
          <a:xfrm flipV="1">
            <a:off x="4457700" y="1688352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45882" y="3780118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81000" y="1752600"/>
          <a:ext cx="23622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3352800" y="4572000"/>
            <a:ext cx="2209800" cy="1981200"/>
          </a:xfrm>
          <a:prstGeom prst="rect">
            <a:avLst/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62000" y="1767540"/>
            <a:ext cx="1143000" cy="4805979"/>
          </a:xfrm>
          <a:prstGeom prst="rect">
            <a:avLst/>
          </a:prstGeom>
          <a:solidFill>
            <a:schemeClr val="lt1">
              <a:alpha val="0"/>
            </a:schemeClr>
          </a:solidFill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samples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13695" y="5227876"/>
            <a:ext cx="247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AVG(data)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tbl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GROUP BY city</a:t>
            </a:r>
          </a:p>
        </p:txBody>
      </p:sp>
    </p:spTree>
    <p:extLst>
      <p:ext uri="{BB962C8B-B14F-4D97-AF65-F5344CB8AC3E}">
        <p14:creationId xmlns:p14="http://schemas.microsoft.com/office/powerpoint/2010/main" val="344128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15"/>
    </mc:Choice>
    <mc:Fallback xmlns="">
      <p:transition spd="slow" advTm="29115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878715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4191000" y="2037976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3581400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4191000" y="4679576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cxnSp>
        <p:nvCxnSpPr>
          <p:cNvPr id="11" name="Straight Arrow Connector 10"/>
          <p:cNvCxnSpPr>
            <a:stCxn id="15" idx="0"/>
            <a:endCxn id="16" idx="3"/>
          </p:cNvCxnSpPr>
          <p:nvPr/>
        </p:nvCxnSpPr>
        <p:spPr>
          <a:xfrm flipV="1">
            <a:off x="3848100" y="5134861"/>
            <a:ext cx="421015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0"/>
            <a:endCxn id="16" idx="5"/>
          </p:cNvCxnSpPr>
          <p:nvPr/>
        </p:nvCxnSpPr>
        <p:spPr>
          <a:xfrm flipH="1" flipV="1">
            <a:off x="4646285" y="5134861"/>
            <a:ext cx="499130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0"/>
            <a:endCxn id="19" idx="4"/>
          </p:cNvCxnSpPr>
          <p:nvPr/>
        </p:nvCxnSpPr>
        <p:spPr>
          <a:xfrm flipV="1">
            <a:off x="4457700" y="4343400"/>
            <a:ext cx="0" cy="336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0"/>
          </p:cNvCxnSpPr>
          <p:nvPr/>
        </p:nvCxnSpPr>
        <p:spPr>
          <a:xfrm flipV="1">
            <a:off x="4457700" y="32766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0"/>
          </p:cNvCxnSpPr>
          <p:nvPr/>
        </p:nvCxnSpPr>
        <p:spPr>
          <a:xfrm flipV="1">
            <a:off x="4457700" y="1352176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34984" y="3231776"/>
            <a:ext cx="2332415" cy="1340224"/>
          </a:xfrm>
          <a:prstGeom prst="rect">
            <a:avLst/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191000" y="3810000"/>
            <a:ext cx="533400" cy="5334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</a:t>
            </a:r>
            <a:r>
              <a:rPr lang="en-US" sz="1800" baseline="-25000" dirty="0"/>
              <a:t>1</a:t>
            </a:r>
          </a:p>
        </p:txBody>
      </p:sp>
      <p:cxnSp>
        <p:nvCxnSpPr>
          <p:cNvPr id="21" name="Straight Arrow Connector 20"/>
          <p:cNvCxnSpPr>
            <a:stCxn id="19" idx="2"/>
          </p:cNvCxnSpPr>
          <p:nvPr/>
        </p:nvCxnSpPr>
        <p:spPr>
          <a:xfrm flipH="1" flipV="1">
            <a:off x="3808085" y="3731885"/>
            <a:ext cx="382915" cy="3448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6248400" y="1752600"/>
          <a:ext cx="23622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31" name="Rectangle 30"/>
          <p:cNvSpPr/>
          <p:nvPr/>
        </p:nvSpPr>
        <p:spPr>
          <a:xfrm>
            <a:off x="6629400" y="1757082"/>
            <a:ext cx="1143000" cy="4805979"/>
          </a:xfrm>
          <a:prstGeom prst="rect">
            <a:avLst/>
          </a:prstGeom>
          <a:solidFill>
            <a:schemeClr val="lt1">
              <a:alpha val="0"/>
            </a:schemeClr>
          </a:solidFill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876800" y="3897868"/>
            <a:ext cx="87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SPLIT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samples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32240" y="466635"/>
            <a:ext cx="247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AVG(data)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tbl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GROUP BY city</a:t>
            </a:r>
          </a:p>
        </p:txBody>
      </p:sp>
    </p:spTree>
    <p:extLst>
      <p:ext uri="{BB962C8B-B14F-4D97-AF65-F5344CB8AC3E}">
        <p14:creationId xmlns:p14="http://schemas.microsoft.com/office/powerpoint/2010/main" val="271292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34"/>
    </mc:Choice>
    <mc:Fallback xmlns="">
      <p:transition spd="slow" advTm="11834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878715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4191000" y="2037976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3581400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4191000" y="4679576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cxnSp>
        <p:nvCxnSpPr>
          <p:cNvPr id="11" name="Straight Arrow Connector 10"/>
          <p:cNvCxnSpPr>
            <a:stCxn id="15" idx="0"/>
            <a:endCxn id="16" idx="3"/>
          </p:cNvCxnSpPr>
          <p:nvPr/>
        </p:nvCxnSpPr>
        <p:spPr>
          <a:xfrm flipV="1">
            <a:off x="3848100" y="5134861"/>
            <a:ext cx="421015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0"/>
            <a:endCxn id="16" idx="5"/>
          </p:cNvCxnSpPr>
          <p:nvPr/>
        </p:nvCxnSpPr>
        <p:spPr>
          <a:xfrm flipH="1" flipV="1">
            <a:off x="4646285" y="5134861"/>
            <a:ext cx="499130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0"/>
            <a:endCxn id="19" idx="4"/>
          </p:cNvCxnSpPr>
          <p:nvPr/>
        </p:nvCxnSpPr>
        <p:spPr>
          <a:xfrm flipV="1">
            <a:off x="4457700" y="4343400"/>
            <a:ext cx="0" cy="336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0"/>
          </p:cNvCxnSpPr>
          <p:nvPr/>
        </p:nvCxnSpPr>
        <p:spPr>
          <a:xfrm flipV="1">
            <a:off x="4457700" y="32766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0"/>
          </p:cNvCxnSpPr>
          <p:nvPr/>
        </p:nvCxnSpPr>
        <p:spPr>
          <a:xfrm flipV="1">
            <a:off x="4457700" y="1352176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45882" y="3780118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</p:txBody>
      </p:sp>
      <p:sp>
        <p:nvSpPr>
          <p:cNvPr id="18" name="Rectangle 17"/>
          <p:cNvSpPr/>
          <p:nvPr/>
        </p:nvSpPr>
        <p:spPr>
          <a:xfrm>
            <a:off x="3124200" y="3086100"/>
            <a:ext cx="990600" cy="876300"/>
          </a:xfrm>
          <a:prstGeom prst="rect">
            <a:avLst/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191000" y="3810000"/>
            <a:ext cx="533400" cy="5334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</a:t>
            </a:r>
            <a:r>
              <a:rPr lang="en-US" sz="1800" baseline="-25000" dirty="0"/>
              <a:t>1</a:t>
            </a:r>
          </a:p>
        </p:txBody>
      </p:sp>
      <p:cxnSp>
        <p:nvCxnSpPr>
          <p:cNvPr id="21" name="Straight Arrow Connector 20"/>
          <p:cNvCxnSpPr>
            <a:stCxn id="19" idx="2"/>
            <a:endCxn id="27" idx="5"/>
          </p:cNvCxnSpPr>
          <p:nvPr/>
        </p:nvCxnSpPr>
        <p:spPr>
          <a:xfrm flipH="1" flipV="1">
            <a:off x="3808085" y="3731885"/>
            <a:ext cx="382915" cy="3448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6248400" y="1752600"/>
          <a:ext cx="23622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7" name="Oval 26"/>
          <p:cNvSpPr/>
          <p:nvPr/>
        </p:nvSpPr>
        <p:spPr>
          <a:xfrm>
            <a:off x="3352800" y="3276600"/>
            <a:ext cx="533400" cy="5334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S</a:t>
            </a:r>
            <a:r>
              <a:rPr lang="en-US" sz="1700" baseline="-25000" dirty="0"/>
              <a:t>2</a:t>
            </a:r>
          </a:p>
        </p:txBody>
      </p:sp>
      <p:cxnSp>
        <p:nvCxnSpPr>
          <p:cNvPr id="20" name="Straight Arrow Connector 19"/>
          <p:cNvCxnSpPr>
            <a:stCxn id="27" idx="0"/>
          </p:cNvCxnSpPr>
          <p:nvPr/>
        </p:nvCxnSpPr>
        <p:spPr>
          <a:xfrm flipV="1">
            <a:off x="3619500" y="27432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/>
          </p:nvPr>
        </p:nvGraphicFramePr>
        <p:xfrm>
          <a:off x="304800" y="2849880"/>
          <a:ext cx="188564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Rectangle 28"/>
          <p:cNvSpPr/>
          <p:nvPr/>
        </p:nvSpPr>
        <p:spPr>
          <a:xfrm>
            <a:off x="304800" y="2849881"/>
            <a:ext cx="1066800" cy="1112520"/>
          </a:xfrm>
          <a:prstGeom prst="rect">
            <a:avLst/>
          </a:prstGeom>
          <a:solidFill>
            <a:schemeClr val="lt1">
              <a:alpha val="0"/>
            </a:schemeClr>
          </a:solidFill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629400" y="1767540"/>
            <a:ext cx="1143000" cy="4805979"/>
          </a:xfrm>
          <a:prstGeom prst="rect">
            <a:avLst/>
          </a:prstGeom>
          <a:solidFill>
            <a:schemeClr val="lt1">
              <a:alpha val="0"/>
            </a:schemeClr>
          </a:solidFill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142762" y="4076700"/>
            <a:ext cx="87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GROUP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samples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32240" y="466635"/>
            <a:ext cx="247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AVG(data)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tbl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GROUP BY city</a:t>
            </a:r>
          </a:p>
        </p:txBody>
      </p:sp>
    </p:spTree>
    <p:extLst>
      <p:ext uri="{BB962C8B-B14F-4D97-AF65-F5344CB8AC3E}">
        <p14:creationId xmlns:p14="http://schemas.microsoft.com/office/powerpoint/2010/main" val="31757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70"/>
    </mc:Choice>
    <mc:Fallback xmlns="">
      <p:transition spd="slow" advTm="1697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878715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4191000" y="2037976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3581400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4191000" y="4679576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cxnSp>
        <p:nvCxnSpPr>
          <p:cNvPr id="11" name="Straight Arrow Connector 10"/>
          <p:cNvCxnSpPr>
            <a:stCxn id="15" idx="0"/>
            <a:endCxn id="16" idx="3"/>
          </p:cNvCxnSpPr>
          <p:nvPr/>
        </p:nvCxnSpPr>
        <p:spPr>
          <a:xfrm flipV="1">
            <a:off x="3848100" y="5134861"/>
            <a:ext cx="421015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0"/>
            <a:endCxn id="16" idx="5"/>
          </p:cNvCxnSpPr>
          <p:nvPr/>
        </p:nvCxnSpPr>
        <p:spPr>
          <a:xfrm flipH="1" flipV="1">
            <a:off x="4646285" y="5134861"/>
            <a:ext cx="499130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0"/>
            <a:endCxn id="19" idx="4"/>
          </p:cNvCxnSpPr>
          <p:nvPr/>
        </p:nvCxnSpPr>
        <p:spPr>
          <a:xfrm flipV="1">
            <a:off x="4457700" y="4343400"/>
            <a:ext cx="0" cy="336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0"/>
          </p:cNvCxnSpPr>
          <p:nvPr/>
        </p:nvCxnSpPr>
        <p:spPr>
          <a:xfrm flipV="1">
            <a:off x="4457700" y="32766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0"/>
          </p:cNvCxnSpPr>
          <p:nvPr/>
        </p:nvCxnSpPr>
        <p:spPr>
          <a:xfrm flipV="1">
            <a:off x="4457700" y="1352176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45882" y="3780118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</p:txBody>
      </p:sp>
      <p:sp>
        <p:nvSpPr>
          <p:cNvPr id="19" name="Oval 18"/>
          <p:cNvSpPr/>
          <p:nvPr/>
        </p:nvSpPr>
        <p:spPr>
          <a:xfrm>
            <a:off x="4191000" y="3810000"/>
            <a:ext cx="533400" cy="5334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</a:t>
            </a:r>
            <a:r>
              <a:rPr lang="en-US" sz="1800" baseline="-25000" dirty="0"/>
              <a:t>1</a:t>
            </a:r>
          </a:p>
        </p:txBody>
      </p:sp>
      <p:cxnSp>
        <p:nvCxnSpPr>
          <p:cNvPr id="21" name="Straight Arrow Connector 20"/>
          <p:cNvCxnSpPr>
            <a:stCxn id="19" idx="2"/>
            <a:endCxn id="27" idx="5"/>
          </p:cNvCxnSpPr>
          <p:nvPr/>
        </p:nvCxnSpPr>
        <p:spPr>
          <a:xfrm flipH="1" flipV="1">
            <a:off x="3808085" y="3731885"/>
            <a:ext cx="382915" cy="3448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6248400" y="1752600"/>
          <a:ext cx="23622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7" name="Oval 26"/>
          <p:cNvSpPr/>
          <p:nvPr/>
        </p:nvSpPr>
        <p:spPr>
          <a:xfrm>
            <a:off x="3352800" y="3276600"/>
            <a:ext cx="533400" cy="5334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S</a:t>
            </a:r>
            <a:r>
              <a:rPr lang="en-US" sz="1700" baseline="-25000" dirty="0"/>
              <a:t>2</a:t>
            </a:r>
          </a:p>
        </p:txBody>
      </p:sp>
      <p:cxnSp>
        <p:nvCxnSpPr>
          <p:cNvPr id="20" name="Straight Arrow Connector 19"/>
          <p:cNvCxnSpPr>
            <a:stCxn id="27" idx="0"/>
          </p:cNvCxnSpPr>
          <p:nvPr/>
        </p:nvCxnSpPr>
        <p:spPr>
          <a:xfrm flipV="1">
            <a:off x="3619500" y="27432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261820"/>
              </p:ext>
            </p:extLst>
          </p:nvPr>
        </p:nvGraphicFramePr>
        <p:xfrm>
          <a:off x="304800" y="2849880"/>
          <a:ext cx="2819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304800" y="2849881"/>
            <a:ext cx="1066800" cy="1112520"/>
          </a:xfrm>
          <a:prstGeom prst="rect">
            <a:avLst/>
          </a:prstGeom>
          <a:solidFill>
            <a:schemeClr val="lt1">
              <a:alpha val="0"/>
            </a:schemeClr>
          </a:solidFill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629400" y="1767540"/>
            <a:ext cx="1143000" cy="4805979"/>
          </a:xfrm>
          <a:prstGeom prst="rect">
            <a:avLst/>
          </a:prstGeom>
          <a:solidFill>
            <a:schemeClr val="lt1">
              <a:alpha val="0"/>
            </a:schemeClr>
          </a:solidFill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218962" y="3086100"/>
            <a:ext cx="972038" cy="876300"/>
          </a:xfrm>
          <a:prstGeom prst="rect">
            <a:avLst/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142762" y="4076700"/>
            <a:ext cx="87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GROUP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samples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732240" y="466635"/>
            <a:ext cx="247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AVG(data)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tbl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GROUP BY city</a:t>
            </a:r>
          </a:p>
        </p:txBody>
      </p:sp>
    </p:spTree>
    <p:extLst>
      <p:ext uri="{BB962C8B-B14F-4D97-AF65-F5344CB8AC3E}">
        <p14:creationId xmlns:p14="http://schemas.microsoft.com/office/powerpoint/2010/main" val="38996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76"/>
    </mc:Choice>
    <mc:Fallback xmlns="">
      <p:transition spd="slow" advTm="57076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878715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4191000" y="15240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3581400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4191000" y="4679576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cxnSp>
        <p:nvCxnSpPr>
          <p:cNvPr id="11" name="Straight Arrow Connector 10"/>
          <p:cNvCxnSpPr>
            <a:stCxn id="15" idx="0"/>
            <a:endCxn id="16" idx="3"/>
          </p:cNvCxnSpPr>
          <p:nvPr/>
        </p:nvCxnSpPr>
        <p:spPr>
          <a:xfrm flipV="1">
            <a:off x="3848100" y="5134861"/>
            <a:ext cx="421015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0"/>
            <a:endCxn id="16" idx="5"/>
          </p:cNvCxnSpPr>
          <p:nvPr/>
        </p:nvCxnSpPr>
        <p:spPr>
          <a:xfrm flipH="1" flipV="1">
            <a:off x="4646285" y="5134861"/>
            <a:ext cx="499130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0"/>
            <a:endCxn id="19" idx="4"/>
          </p:cNvCxnSpPr>
          <p:nvPr/>
        </p:nvCxnSpPr>
        <p:spPr>
          <a:xfrm flipV="1">
            <a:off x="4457700" y="4343400"/>
            <a:ext cx="0" cy="336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0"/>
            <a:endCxn id="29" idx="4"/>
          </p:cNvCxnSpPr>
          <p:nvPr/>
        </p:nvCxnSpPr>
        <p:spPr>
          <a:xfrm flipV="1">
            <a:off x="4457700" y="33528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0"/>
          </p:cNvCxnSpPr>
          <p:nvPr/>
        </p:nvCxnSpPr>
        <p:spPr>
          <a:xfrm flipV="1">
            <a:off x="4457700" y="12192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45882" y="3780118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</p:txBody>
      </p:sp>
      <p:sp>
        <p:nvSpPr>
          <p:cNvPr id="18" name="Rectangle 17"/>
          <p:cNvSpPr/>
          <p:nvPr/>
        </p:nvSpPr>
        <p:spPr>
          <a:xfrm>
            <a:off x="4001668" y="2409094"/>
            <a:ext cx="1560932" cy="1096106"/>
          </a:xfrm>
          <a:prstGeom prst="rect">
            <a:avLst/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191000" y="3810000"/>
            <a:ext cx="533400" cy="5334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</a:t>
            </a:r>
            <a:r>
              <a:rPr lang="en-US" sz="1800" baseline="-25000" dirty="0"/>
              <a:t>1</a:t>
            </a:r>
          </a:p>
        </p:txBody>
      </p:sp>
      <p:cxnSp>
        <p:nvCxnSpPr>
          <p:cNvPr id="21" name="Straight Arrow Connector 20"/>
          <p:cNvCxnSpPr>
            <a:stCxn id="19" idx="2"/>
            <a:endCxn id="27" idx="5"/>
          </p:cNvCxnSpPr>
          <p:nvPr/>
        </p:nvCxnSpPr>
        <p:spPr>
          <a:xfrm flipH="1" flipV="1">
            <a:off x="3808085" y="3731885"/>
            <a:ext cx="382915" cy="3448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/>
          </p:nvPr>
        </p:nvGraphicFramePr>
        <p:xfrm>
          <a:off x="6248400" y="1752600"/>
          <a:ext cx="2362200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3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Corbel"/>
                          <a:cs typeface="Corbel"/>
                        </a:rPr>
                        <a:t>0.10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27" name="Oval 26"/>
          <p:cNvSpPr/>
          <p:nvPr/>
        </p:nvSpPr>
        <p:spPr>
          <a:xfrm>
            <a:off x="3352800" y="3276600"/>
            <a:ext cx="533400" cy="5334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S</a:t>
            </a:r>
            <a:r>
              <a:rPr lang="en-US" sz="1700" baseline="-25000" dirty="0"/>
              <a:t>2</a:t>
            </a:r>
          </a:p>
        </p:txBody>
      </p:sp>
      <p:cxnSp>
        <p:nvCxnSpPr>
          <p:cNvPr id="20" name="Straight Arrow Connector 19"/>
          <p:cNvCxnSpPr>
            <a:stCxn id="27" idx="7"/>
            <a:endCxn id="29" idx="2"/>
          </p:cNvCxnSpPr>
          <p:nvPr/>
        </p:nvCxnSpPr>
        <p:spPr>
          <a:xfrm flipV="1">
            <a:off x="3808085" y="3086100"/>
            <a:ext cx="382915" cy="2686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675993"/>
              </p:ext>
            </p:extLst>
          </p:nvPr>
        </p:nvGraphicFramePr>
        <p:xfrm>
          <a:off x="304800" y="2849880"/>
          <a:ext cx="2819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5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3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Oval 28"/>
          <p:cNvSpPr/>
          <p:nvPr/>
        </p:nvSpPr>
        <p:spPr>
          <a:xfrm>
            <a:off x="4191000" y="2819400"/>
            <a:ext cx="533400" cy="5334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S</a:t>
            </a:r>
            <a:r>
              <a:rPr lang="en-US" sz="1700" baseline="-25000" dirty="0"/>
              <a:t>2</a:t>
            </a:r>
          </a:p>
        </p:txBody>
      </p:sp>
      <p:cxnSp>
        <p:nvCxnSpPr>
          <p:cNvPr id="30" name="Straight Arrow Connector 29"/>
          <p:cNvCxnSpPr>
            <a:stCxn id="29" idx="0"/>
          </p:cNvCxnSpPr>
          <p:nvPr/>
        </p:nvCxnSpPr>
        <p:spPr>
          <a:xfrm flipV="1">
            <a:off x="4457700" y="2587811"/>
            <a:ext cx="0" cy="2315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23846" y="2907268"/>
            <a:ext cx="738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Courier"/>
                <a:cs typeface="Courier"/>
              </a:rPr>
              <a:t>JOIN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629400" y="1767540"/>
            <a:ext cx="1143000" cy="4805979"/>
          </a:xfrm>
          <a:prstGeom prst="rect">
            <a:avLst/>
          </a:prstGeom>
          <a:solidFill>
            <a:schemeClr val="lt1">
              <a:alpha val="0"/>
            </a:schemeClr>
          </a:solidFill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04800" y="2849881"/>
            <a:ext cx="1066800" cy="1112520"/>
          </a:xfrm>
          <a:prstGeom prst="rect">
            <a:avLst/>
          </a:prstGeom>
          <a:solidFill>
            <a:schemeClr val="lt1">
              <a:alpha val="0"/>
            </a:schemeClr>
          </a:solidFill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samples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732240" y="466635"/>
            <a:ext cx="247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AVG(data)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tbl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GROUP BY city</a:t>
            </a:r>
          </a:p>
        </p:txBody>
      </p:sp>
    </p:spTree>
    <p:extLst>
      <p:ext uri="{BB962C8B-B14F-4D97-AF65-F5344CB8AC3E}">
        <p14:creationId xmlns:p14="http://schemas.microsoft.com/office/powerpoint/2010/main" val="288414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76"/>
    </mc:Choice>
    <mc:Fallback xmlns="">
      <p:transition spd="slow" advTm="20376"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878715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2" name="Oval 11"/>
          <p:cNvSpPr/>
          <p:nvPr/>
        </p:nvSpPr>
        <p:spPr>
          <a:xfrm>
            <a:off x="4191000" y="1295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3581400" y="5867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6" name="Oval 15"/>
          <p:cNvSpPr/>
          <p:nvPr/>
        </p:nvSpPr>
        <p:spPr>
          <a:xfrm>
            <a:off x="4191000" y="4679576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3</a:t>
            </a:r>
          </a:p>
        </p:txBody>
      </p:sp>
      <p:cxnSp>
        <p:nvCxnSpPr>
          <p:cNvPr id="11" name="Straight Arrow Connector 10"/>
          <p:cNvCxnSpPr>
            <a:stCxn id="15" idx="0"/>
            <a:endCxn id="16" idx="3"/>
          </p:cNvCxnSpPr>
          <p:nvPr/>
        </p:nvCxnSpPr>
        <p:spPr>
          <a:xfrm flipV="1">
            <a:off x="3848100" y="5134861"/>
            <a:ext cx="421015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3" idx="0"/>
            <a:endCxn id="16" idx="5"/>
          </p:cNvCxnSpPr>
          <p:nvPr/>
        </p:nvCxnSpPr>
        <p:spPr>
          <a:xfrm flipH="1" flipV="1">
            <a:off x="4646285" y="5134861"/>
            <a:ext cx="499130" cy="73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6" idx="0"/>
            <a:endCxn id="19" idx="4"/>
          </p:cNvCxnSpPr>
          <p:nvPr/>
        </p:nvCxnSpPr>
        <p:spPr>
          <a:xfrm flipV="1">
            <a:off x="4457700" y="4343400"/>
            <a:ext cx="0" cy="336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9" idx="0"/>
            <a:endCxn id="29" idx="4"/>
          </p:cNvCxnSpPr>
          <p:nvPr/>
        </p:nvCxnSpPr>
        <p:spPr>
          <a:xfrm flipV="1">
            <a:off x="4457700" y="335280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0"/>
          </p:cNvCxnSpPr>
          <p:nvPr/>
        </p:nvCxnSpPr>
        <p:spPr>
          <a:xfrm flipV="1">
            <a:off x="4457700" y="9906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45882" y="3780118"/>
            <a:ext cx="1846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3200" dirty="0"/>
          </a:p>
        </p:txBody>
      </p:sp>
      <p:sp>
        <p:nvSpPr>
          <p:cNvPr id="19" name="Oval 18"/>
          <p:cNvSpPr/>
          <p:nvPr/>
        </p:nvSpPr>
        <p:spPr>
          <a:xfrm>
            <a:off x="4191000" y="3810000"/>
            <a:ext cx="533400" cy="5334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S</a:t>
            </a:r>
            <a:r>
              <a:rPr lang="en-US" sz="1800" baseline="-25000" dirty="0"/>
              <a:t>1</a:t>
            </a:r>
          </a:p>
        </p:txBody>
      </p:sp>
      <p:cxnSp>
        <p:nvCxnSpPr>
          <p:cNvPr id="21" name="Straight Arrow Connector 20"/>
          <p:cNvCxnSpPr>
            <a:stCxn id="19" idx="2"/>
            <a:endCxn id="27" idx="5"/>
          </p:cNvCxnSpPr>
          <p:nvPr/>
        </p:nvCxnSpPr>
        <p:spPr>
          <a:xfrm flipH="1" flipV="1">
            <a:off x="3808085" y="3731885"/>
            <a:ext cx="382915" cy="3448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3352800" y="3276600"/>
            <a:ext cx="533400" cy="5334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S</a:t>
            </a:r>
            <a:r>
              <a:rPr lang="en-US" sz="1700" baseline="-25000" dirty="0"/>
              <a:t>2</a:t>
            </a:r>
          </a:p>
        </p:txBody>
      </p:sp>
      <p:cxnSp>
        <p:nvCxnSpPr>
          <p:cNvPr id="20" name="Straight Arrow Connector 19"/>
          <p:cNvCxnSpPr>
            <a:stCxn id="27" idx="7"/>
            <a:endCxn id="29" idx="2"/>
          </p:cNvCxnSpPr>
          <p:nvPr/>
        </p:nvCxnSpPr>
        <p:spPr>
          <a:xfrm flipV="1">
            <a:off x="3808085" y="3086100"/>
            <a:ext cx="382915" cy="2686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Oval 28"/>
          <p:cNvSpPr/>
          <p:nvPr/>
        </p:nvSpPr>
        <p:spPr>
          <a:xfrm>
            <a:off x="4191000" y="2819400"/>
            <a:ext cx="533400" cy="5334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S</a:t>
            </a:r>
            <a:r>
              <a:rPr lang="en-US" sz="1700" baseline="-25000" dirty="0"/>
              <a:t>2</a:t>
            </a:r>
          </a:p>
        </p:txBody>
      </p:sp>
      <p:cxnSp>
        <p:nvCxnSpPr>
          <p:cNvPr id="30" name="Straight Arrow Connector 29"/>
          <p:cNvCxnSpPr>
            <a:stCxn id="29" idx="0"/>
            <a:endCxn id="31" idx="4"/>
          </p:cNvCxnSpPr>
          <p:nvPr/>
        </p:nvCxnSpPr>
        <p:spPr>
          <a:xfrm flipV="1">
            <a:off x="4457700" y="2587811"/>
            <a:ext cx="0" cy="2315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4191000" y="2054411"/>
            <a:ext cx="533400" cy="5334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</a:p>
        </p:txBody>
      </p:sp>
      <p:cxnSp>
        <p:nvCxnSpPr>
          <p:cNvPr id="33" name="Straight Arrow Connector 32"/>
          <p:cNvCxnSpPr>
            <a:stCxn id="31" idx="0"/>
            <a:endCxn id="12" idx="4"/>
          </p:cNvCxnSpPr>
          <p:nvPr/>
        </p:nvCxnSpPr>
        <p:spPr>
          <a:xfrm flipV="1">
            <a:off x="4457700" y="1828800"/>
            <a:ext cx="0" cy="2256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038600" y="1143000"/>
            <a:ext cx="840115" cy="838200"/>
          </a:xfrm>
          <a:prstGeom prst="rect">
            <a:avLst/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839124"/>
              </p:ext>
            </p:extLst>
          </p:nvPr>
        </p:nvGraphicFramePr>
        <p:xfrm>
          <a:off x="5240024" y="1524000"/>
          <a:ext cx="367537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0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9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NYC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2/7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Berkeley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rgbClr val="008040"/>
                          </a:solidFill>
                        </a:rPr>
                        <a:t>2/5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" name="Rectangle 35"/>
          <p:cNvSpPr/>
          <p:nvPr/>
        </p:nvSpPr>
        <p:spPr>
          <a:xfrm>
            <a:off x="5715000" y="1524000"/>
            <a:ext cx="1295400" cy="1854200"/>
          </a:xfrm>
          <a:prstGeom prst="rect">
            <a:avLst/>
          </a:prstGeom>
          <a:solidFill>
            <a:schemeClr val="lt1">
              <a:alpha val="0"/>
            </a:schemeClr>
          </a:solidFill>
          <a:ln w="5715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412115" y="4061011"/>
            <a:ext cx="3415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latin typeface="Calibri"/>
                <a:cs typeface="Calibri"/>
              </a:rPr>
              <a:t>Does not change </a:t>
            </a:r>
          </a:p>
          <a:p>
            <a:pPr algn="ctr"/>
            <a:r>
              <a:rPr lang="en-US" sz="3000" dirty="0">
                <a:latin typeface="Calibri"/>
                <a:cs typeface="Calibri"/>
              </a:rPr>
              <a:t>query semantics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Stratified samples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0" y="5861546"/>
            <a:ext cx="9144000" cy="9798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Are rare values represented in the sample now?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4488" y="1272047"/>
            <a:ext cx="24754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AVG(data) </a:t>
            </a:r>
            <a:br>
              <a:rPr lang="en-US" dirty="0"/>
            </a:br>
            <a:r>
              <a:rPr lang="en-US" dirty="0"/>
              <a:t>FROM </a:t>
            </a:r>
            <a:r>
              <a:rPr lang="en-US" dirty="0" err="1"/>
              <a:t>tbl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GROUP BY city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468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1B747-D954-4D42-8154-851EB101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for rare QCS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8EBF7-26AA-704B-9459-0C724F5C5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1489720"/>
          </a:xfrm>
        </p:spPr>
        <p:txBody>
          <a:bodyPr/>
          <a:lstStyle/>
          <a:p>
            <a:r>
              <a:rPr lang="en-US" dirty="0"/>
              <a:t>When a QCS value is very rare, all records end up in the sample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2DCE3B-30E3-6341-A562-2FE9DB42D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86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E7A89-3AFD-3742-9B0D-64D7345A3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36" y="2845146"/>
            <a:ext cx="8567564" cy="335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62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374"/>
    </mc:Choice>
    <mc:Fallback xmlns="">
      <p:transition spd="slow" advTm="112374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5105400"/>
          </a:xfrm>
        </p:spPr>
        <p:txBody>
          <a:bodyPr/>
          <a:lstStyle/>
          <a:p>
            <a:pPr marL="0" indent="0"/>
            <a:r>
              <a:rPr lang="en-US" sz="3000" dirty="0"/>
              <a:t>A framework that … 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/>
              <a:t>creates and maintains a variety of uniform and stratified samples from underlying data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/>
              <a:t>returns fast, approximate answers with error bars by executing queries on samples of data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/>
              <a:t>verifies the correctness of the error bars that it returns at runtime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996952"/>
            <a:ext cx="8458200" cy="1143000"/>
          </a:xfrm>
          <a:prstGeom prst="rect">
            <a:avLst/>
          </a:prstGeom>
          <a:solidFill>
            <a:schemeClr val="lt1">
              <a:alpha val="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BlinkDB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795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45"/>
    </mc:Choice>
    <mc:Fallback xmlns="">
      <p:transition spd="slow" advTm="21145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458200" cy="675928"/>
          </a:xfrm>
        </p:spPr>
        <p:txBody>
          <a:bodyPr/>
          <a:lstStyle/>
          <a:p>
            <a:r>
              <a:rPr lang="en-US" dirty="0"/>
              <a:t>Error Estimation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458200" cy="5105400"/>
          </a:xfrm>
        </p:spPr>
        <p:txBody>
          <a:bodyPr/>
          <a:lstStyle/>
          <a:p>
            <a:pPr marL="0" indent="0"/>
            <a:r>
              <a:rPr lang="en-US" sz="4500" dirty="0">
                <a:solidFill>
                  <a:srgbClr val="3362FF"/>
                </a:solidFill>
                <a:latin typeface="Calibri"/>
                <a:cs typeface="Calibri"/>
              </a:rPr>
              <a:t>Closed Form Aggregate Functions</a:t>
            </a:r>
          </a:p>
          <a:p>
            <a:pPr marL="685800" lvl="1" indent="-571500">
              <a:buFont typeface="Lucida Grande"/>
              <a:buChar char="-"/>
            </a:pPr>
            <a:r>
              <a:rPr lang="en-US" sz="3500" dirty="0">
                <a:latin typeface="Calibri"/>
                <a:cs typeface="Calibri"/>
              </a:rPr>
              <a:t>Central Limit Theorem: </a:t>
            </a:r>
            <a:r>
              <a:rPr lang="en-US" sz="3600" dirty="0"/>
              <a:t>When adding independent random variables, their sum tends towards a normal distribution, even if the original variables themselves are not normally distributed</a:t>
            </a:r>
            <a:endParaRPr lang="en-US" sz="3500" dirty="0">
              <a:latin typeface="Calibri"/>
              <a:cs typeface="Calibri"/>
            </a:endParaRPr>
          </a:p>
          <a:p>
            <a:pPr marL="685800" lvl="1" indent="-571500">
              <a:buFont typeface="Lucida Grande"/>
              <a:buChar char="-"/>
            </a:pPr>
            <a:r>
              <a:rPr lang="en-US" sz="3500" dirty="0">
                <a:latin typeface="Calibri"/>
                <a:cs typeface="Calibri"/>
              </a:rPr>
              <a:t>Applicable to </a:t>
            </a:r>
            <a:r>
              <a:rPr lang="en-US" sz="3500" dirty="0">
                <a:latin typeface="Courier"/>
                <a:cs typeface="Courier"/>
              </a:rPr>
              <a:t>AVG, COUNT, SUM, VARIANCE </a:t>
            </a:r>
            <a:r>
              <a:rPr lang="en-US" sz="3500" dirty="0">
                <a:latin typeface="Calibri"/>
                <a:cs typeface="Calibri"/>
              </a:rPr>
              <a:t>and</a:t>
            </a:r>
            <a:r>
              <a:rPr lang="en-US" sz="3500" dirty="0">
                <a:latin typeface="Courier"/>
                <a:cs typeface="Courier"/>
              </a:rPr>
              <a:t> STDEV</a:t>
            </a:r>
          </a:p>
        </p:txBody>
      </p:sp>
    </p:spTree>
    <p:extLst>
      <p:ext uri="{BB962C8B-B14F-4D97-AF65-F5344CB8AC3E}">
        <p14:creationId xmlns:p14="http://schemas.microsoft.com/office/powerpoint/2010/main" val="172942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048"/>
    </mc:Choice>
    <mc:Fallback xmlns="">
      <p:transition spd="slow" advTm="58048"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458200" cy="5105400"/>
          </a:xfrm>
        </p:spPr>
        <p:txBody>
          <a:bodyPr/>
          <a:lstStyle/>
          <a:p>
            <a:pPr marL="0" indent="0"/>
            <a:r>
              <a:rPr lang="en-US" sz="4500" dirty="0">
                <a:solidFill>
                  <a:srgbClr val="3362FF"/>
                </a:solidFill>
                <a:latin typeface="Calibri"/>
                <a:cs typeface="Calibri"/>
              </a:rPr>
              <a:t>Closed Form Aggregate Functions</a:t>
            </a:r>
          </a:p>
          <a:p>
            <a:pPr marL="685800" lvl="1" indent="-571500">
              <a:buFont typeface="Lucida Grande"/>
              <a:buChar char="-"/>
            </a:pPr>
            <a:r>
              <a:rPr lang="en-US" sz="3500" dirty="0">
                <a:latin typeface="Calibri"/>
                <a:cs typeface="Calibri"/>
              </a:rPr>
              <a:t>Central Limit Theorem</a:t>
            </a:r>
          </a:p>
          <a:p>
            <a:pPr marL="685800" lvl="1" indent="-571500">
              <a:buFont typeface="Lucida Grande"/>
              <a:buChar char="-"/>
            </a:pPr>
            <a:r>
              <a:rPr lang="en-US" sz="3500" dirty="0">
                <a:latin typeface="Calibri"/>
                <a:cs typeface="Calibri"/>
              </a:rPr>
              <a:t>Applicable to AVG, COUNT, SUM, VARIANCE and STDEV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209800"/>
            <a:ext cx="8305800" cy="41910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752600" y="32004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1752600" y="53340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9" name="Oval 8"/>
          <p:cNvSpPr/>
          <p:nvPr/>
        </p:nvSpPr>
        <p:spPr>
          <a:xfrm>
            <a:off x="1752600" y="4267200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cxnSp>
        <p:nvCxnSpPr>
          <p:cNvPr id="11" name="Straight Arrow Connector 10"/>
          <p:cNvCxnSpPr>
            <a:stCxn id="8" idx="0"/>
            <a:endCxn id="9" idx="4"/>
          </p:cNvCxnSpPr>
          <p:nvPr/>
        </p:nvCxnSpPr>
        <p:spPr>
          <a:xfrm flipV="1">
            <a:off x="2019300" y="48006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0"/>
            <a:endCxn id="6" idx="4"/>
          </p:cNvCxnSpPr>
          <p:nvPr/>
        </p:nvCxnSpPr>
        <p:spPr>
          <a:xfrm flipV="1">
            <a:off x="2019300" y="37338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0"/>
          </p:cNvCxnSpPr>
          <p:nvPr/>
        </p:nvCxnSpPr>
        <p:spPr>
          <a:xfrm flipV="1">
            <a:off x="2019300" y="2514600"/>
            <a:ext cx="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600200" y="6362700"/>
            <a:ext cx="838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/>
                <a:cs typeface="Calibri"/>
              </a:rPr>
              <a:t>Sample</a:t>
            </a:r>
          </a:p>
        </p:txBody>
      </p:sp>
      <p:cxnSp>
        <p:nvCxnSpPr>
          <p:cNvPr id="16" name="Straight Arrow Connector 15"/>
          <p:cNvCxnSpPr>
            <a:stCxn id="15" idx="0"/>
            <a:endCxn id="8" idx="4"/>
          </p:cNvCxnSpPr>
          <p:nvPr/>
        </p:nvCxnSpPr>
        <p:spPr>
          <a:xfrm flipV="1">
            <a:off x="2019300" y="5867400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18592" y="2635984"/>
            <a:ext cx="141597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Courier"/>
                <a:cs typeface="Courier"/>
              </a:rPr>
              <a:t>AVG</a:t>
            </a:r>
          </a:p>
          <a:p>
            <a:pPr algn="ctr"/>
            <a:r>
              <a:rPr lang="en-US" sz="2000" dirty="0">
                <a:latin typeface="Courier"/>
                <a:cs typeface="Courier"/>
              </a:rPr>
              <a:t>SUM</a:t>
            </a:r>
          </a:p>
          <a:p>
            <a:pPr algn="ctr"/>
            <a:r>
              <a:rPr lang="en-US" sz="2000" dirty="0">
                <a:latin typeface="Courier"/>
                <a:cs typeface="Courier"/>
              </a:rPr>
              <a:t>COUNT</a:t>
            </a:r>
          </a:p>
          <a:p>
            <a:pPr algn="ctr"/>
            <a:r>
              <a:rPr lang="en-US" sz="2000" dirty="0">
                <a:latin typeface="Courier"/>
                <a:cs typeface="Courier"/>
              </a:rPr>
              <a:t>STDEV</a:t>
            </a:r>
          </a:p>
          <a:p>
            <a:pPr algn="ctr"/>
            <a:r>
              <a:rPr lang="en-US" sz="2000" dirty="0">
                <a:latin typeface="Courier"/>
                <a:cs typeface="Courier"/>
              </a:rPr>
              <a:t>VARIANCE</a:t>
            </a:r>
          </a:p>
        </p:txBody>
      </p:sp>
      <p:sp>
        <p:nvSpPr>
          <p:cNvPr id="19" name="Oval 18"/>
          <p:cNvSpPr/>
          <p:nvPr/>
        </p:nvSpPr>
        <p:spPr>
          <a:xfrm>
            <a:off x="6553200" y="3179482"/>
            <a:ext cx="533400" cy="5334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6553200" y="5313082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21" name="Oval 20"/>
          <p:cNvSpPr/>
          <p:nvPr/>
        </p:nvSpPr>
        <p:spPr>
          <a:xfrm>
            <a:off x="6553200" y="4246282"/>
            <a:ext cx="533400" cy="5334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2</a:t>
            </a:r>
          </a:p>
        </p:txBody>
      </p:sp>
      <p:cxnSp>
        <p:nvCxnSpPr>
          <p:cNvPr id="22" name="Straight Arrow Connector 21"/>
          <p:cNvCxnSpPr>
            <a:stCxn id="20" idx="0"/>
            <a:endCxn id="21" idx="4"/>
          </p:cNvCxnSpPr>
          <p:nvPr/>
        </p:nvCxnSpPr>
        <p:spPr>
          <a:xfrm flipV="1">
            <a:off x="6819900" y="4779682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0"/>
            <a:endCxn id="19" idx="4"/>
          </p:cNvCxnSpPr>
          <p:nvPr/>
        </p:nvCxnSpPr>
        <p:spPr>
          <a:xfrm flipV="1">
            <a:off x="6819900" y="3712882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9" idx="0"/>
          </p:cNvCxnSpPr>
          <p:nvPr/>
        </p:nvCxnSpPr>
        <p:spPr>
          <a:xfrm flipV="1">
            <a:off x="6819900" y="2667000"/>
            <a:ext cx="0" cy="5124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400800" y="6341782"/>
            <a:ext cx="838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/>
                <a:cs typeface="Calibri"/>
              </a:rPr>
              <a:t>Sample</a:t>
            </a:r>
          </a:p>
        </p:txBody>
      </p:sp>
      <p:cxnSp>
        <p:nvCxnSpPr>
          <p:cNvPr id="26" name="Straight Arrow Connector 25"/>
          <p:cNvCxnSpPr>
            <a:stCxn id="25" idx="0"/>
            <a:endCxn id="20" idx="4"/>
          </p:cNvCxnSpPr>
          <p:nvPr/>
        </p:nvCxnSpPr>
        <p:spPr>
          <a:xfrm flipV="1">
            <a:off x="6819900" y="5846482"/>
            <a:ext cx="0" cy="49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086600" y="3429000"/>
            <a:ext cx="5334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608844" y="2082224"/>
            <a:ext cx="4221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/>
                <a:cs typeface="Calibri"/>
              </a:rPr>
              <a:t>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53601" y="3048000"/>
            <a:ext cx="575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/>
                <a:cs typeface="Calibri"/>
              </a:rPr>
              <a:t>±</a:t>
            </a:r>
            <a:r>
              <a:rPr lang="en-US" sz="3200" dirty="0" err="1">
                <a:latin typeface="Calibri"/>
                <a:cs typeface="Calibri"/>
              </a:rPr>
              <a:t>ε</a:t>
            </a:r>
            <a:endParaRPr lang="en-US" sz="3200" dirty="0">
              <a:latin typeface="Calibri"/>
              <a:cs typeface="Calibri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124200" y="3429000"/>
            <a:ext cx="2362200" cy="2091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87689" y="1981200"/>
            <a:ext cx="4221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/>
                <a:cs typeface="Calibri"/>
              </a:rPr>
              <a:t>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estimation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727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04"/>
    </mc:Choice>
    <mc:Fallback xmlns="">
      <p:transition spd="slow" advTm="524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5" grpId="0" animBg="1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Stream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502275"/>
          </a:xfrm>
        </p:spPr>
        <p:txBody>
          <a:bodyPr/>
          <a:lstStyle/>
          <a:p>
            <a:r>
              <a:rPr lang="en-US" dirty="0">
                <a:solidFill>
                  <a:srgbClr val="A50021"/>
                </a:solidFill>
              </a:rPr>
              <a:t>Underlying signal</a:t>
            </a:r>
            <a:r>
              <a:rPr lang="en-US" dirty="0"/>
              <a:t>: One-dimensional array A[1</a:t>
            </a:r>
            <a:r>
              <a:rPr lang="mr-IN" dirty="0"/>
              <a:t>…</a:t>
            </a:r>
            <a:r>
              <a:rPr lang="en-US" dirty="0"/>
              <a:t>N] with values A[</a:t>
            </a:r>
            <a:r>
              <a:rPr lang="en-US" dirty="0" err="1"/>
              <a:t>i</a:t>
            </a:r>
            <a:r>
              <a:rPr lang="en-US" dirty="0"/>
              <a:t>] all initially zero</a:t>
            </a:r>
          </a:p>
          <a:p>
            <a:pPr lvl="1"/>
            <a:r>
              <a:rPr lang="en-US" sz="2800" dirty="0"/>
              <a:t>Multi-dimensional arrays also possible</a:t>
            </a:r>
          </a:p>
          <a:p>
            <a:r>
              <a:rPr lang="en-US" dirty="0"/>
              <a:t>Signal implicitly represented via a </a:t>
            </a:r>
            <a:r>
              <a:rPr lang="en-US" dirty="0">
                <a:solidFill>
                  <a:srgbClr val="A50021"/>
                </a:solidFill>
              </a:rPr>
              <a:t>stream of updates</a:t>
            </a:r>
          </a:p>
          <a:p>
            <a:pPr lvl="1"/>
            <a:r>
              <a:rPr lang="en-US" sz="2800" dirty="0"/>
              <a:t>j-</a:t>
            </a:r>
            <a:r>
              <a:rPr lang="en-US" sz="2800" dirty="0" err="1"/>
              <a:t>th</a:t>
            </a:r>
            <a:r>
              <a:rPr lang="en-US" sz="2800" dirty="0"/>
              <a:t> update is &lt;k, c[j]&gt; implying</a:t>
            </a:r>
          </a:p>
          <a:p>
            <a:pPr lvl="2"/>
            <a:r>
              <a:rPr lang="en-US" sz="2400" dirty="0"/>
              <a:t>A[k]=A[k]+c[j]	(count c[j] can be &gt;0 or &lt;0)</a:t>
            </a:r>
          </a:p>
          <a:p>
            <a:r>
              <a:rPr lang="en-US" dirty="0"/>
              <a:t>Goal: Compute functions on A[] subject to</a:t>
            </a:r>
          </a:p>
          <a:p>
            <a:pPr lvl="1"/>
            <a:r>
              <a:rPr lang="en-US" sz="2800" dirty="0"/>
              <a:t>Small space</a:t>
            </a:r>
          </a:p>
          <a:p>
            <a:pPr lvl="1"/>
            <a:r>
              <a:rPr lang="en-US" sz="2800" dirty="0"/>
              <a:t>Fast processing of updates</a:t>
            </a:r>
          </a:p>
          <a:p>
            <a:pPr lvl="1"/>
            <a:r>
              <a:rPr lang="en-US" sz="2800" dirty="0"/>
              <a:t>Fast function computation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03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878"/>
    </mc:Choice>
    <mc:Fallback xmlns="">
      <p:transition spd="slow" advTm="189878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51520" y="1447800"/>
            <a:ext cx="8816280" cy="5105400"/>
          </a:xfrm>
        </p:spPr>
        <p:txBody>
          <a:bodyPr/>
          <a:lstStyle/>
          <a:p>
            <a:pPr marL="0" indent="0"/>
            <a:r>
              <a:rPr lang="en-US" sz="4300" dirty="0">
                <a:solidFill>
                  <a:srgbClr val="3362FF"/>
                </a:solidFill>
                <a:cs typeface="Calibri"/>
              </a:rPr>
              <a:t>Generalized </a:t>
            </a:r>
            <a:r>
              <a:rPr lang="en-US" sz="4300" dirty="0">
                <a:cs typeface="Calibri"/>
              </a:rPr>
              <a:t>Aggregate Functions</a:t>
            </a:r>
          </a:p>
          <a:p>
            <a:pPr marL="685800" lvl="1" indent="-571500">
              <a:buFont typeface="Lucida Grande"/>
              <a:buChar char="-"/>
            </a:pPr>
            <a:r>
              <a:rPr lang="en-US" sz="3500" dirty="0">
                <a:cs typeface="Calibri"/>
              </a:rPr>
              <a:t>Statistical Bootstrap </a:t>
            </a:r>
          </a:p>
          <a:p>
            <a:pPr marL="685800" lvl="1" indent="-571500">
              <a:buFont typeface="Lucida Grande"/>
              <a:buChar char="-"/>
            </a:pPr>
            <a:r>
              <a:rPr lang="en-US" sz="3500" dirty="0">
                <a:cs typeface="Calibri"/>
              </a:rPr>
              <a:t>Applicable to complex and nested queries, UDFs, joins etc.</a:t>
            </a:r>
          </a:p>
          <a:p>
            <a:pPr marL="0" indent="0"/>
            <a:r>
              <a:rPr lang="en-US" sz="4300" dirty="0">
                <a:cs typeface="Calibri"/>
              </a:rPr>
              <a:t>Main idea</a:t>
            </a:r>
          </a:p>
          <a:p>
            <a:pPr marL="685800" lvl="1" indent="-571500">
              <a:buFont typeface="Lucida Grande"/>
              <a:buChar char="-"/>
            </a:pPr>
            <a:r>
              <a:rPr lang="en-US" sz="3500" dirty="0">
                <a:cs typeface="Calibri"/>
              </a:rPr>
              <a:t>Execute the query on x sub-samples</a:t>
            </a:r>
          </a:p>
          <a:p>
            <a:pPr marL="685800" lvl="1" indent="-571500">
              <a:buFont typeface="Lucida Grande"/>
              <a:buChar char="-"/>
            </a:pPr>
            <a:r>
              <a:rPr lang="en-US" sz="3500" dirty="0">
                <a:cs typeface="Calibri"/>
              </a:rPr>
              <a:t>Variance of answers: indicator of accuracy</a:t>
            </a:r>
            <a:endParaRPr lang="en-US" sz="4300" dirty="0">
              <a:latin typeface="Calibri"/>
              <a:cs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274638"/>
            <a:ext cx="7139136" cy="792162"/>
          </a:xfrm>
        </p:spPr>
        <p:txBody>
          <a:bodyPr/>
          <a:lstStyle/>
          <a:p>
            <a:r>
              <a:rPr lang="en-US" dirty="0"/>
              <a:t>Error estimation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994"/>
            <a:ext cx="3114379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Optional reading!</a:t>
            </a:r>
          </a:p>
        </p:txBody>
      </p:sp>
    </p:spTree>
    <p:extLst>
      <p:ext uri="{BB962C8B-B14F-4D97-AF65-F5344CB8AC3E}">
        <p14:creationId xmlns:p14="http://schemas.microsoft.com/office/powerpoint/2010/main" val="364609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1"/>
    </mc:Choice>
    <mc:Fallback xmlns="">
      <p:transition spd="slow" advTm="1691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458200" cy="5105400"/>
          </a:xfrm>
        </p:spPr>
        <p:txBody>
          <a:bodyPr/>
          <a:lstStyle/>
          <a:p>
            <a:pPr marL="0" indent="0"/>
            <a:r>
              <a:rPr lang="en-US" sz="4500" dirty="0">
                <a:solidFill>
                  <a:srgbClr val="3362FF"/>
                </a:solidFill>
                <a:latin typeface="Calibri"/>
                <a:cs typeface="Calibri"/>
              </a:rPr>
              <a:t>Generalized Aggregate Functions</a:t>
            </a:r>
          </a:p>
          <a:p>
            <a:pPr marL="685800" lvl="1" indent="-571500">
              <a:buFont typeface="Lucida Grande"/>
              <a:buChar char="-"/>
            </a:pPr>
            <a:r>
              <a:rPr lang="en-US" sz="3500" dirty="0">
                <a:latin typeface="Calibri"/>
                <a:cs typeface="Calibri"/>
              </a:rPr>
              <a:t>Statistical Bootstrap </a:t>
            </a:r>
          </a:p>
          <a:p>
            <a:pPr marL="685800" lvl="1" indent="-571500">
              <a:buFont typeface="Lucida Grande"/>
              <a:buChar char="-"/>
            </a:pPr>
            <a:r>
              <a:rPr lang="en-US" sz="3500" dirty="0">
                <a:latin typeface="Calibri"/>
                <a:cs typeface="Calibri"/>
              </a:rPr>
              <a:t>Applicable to complex and nested queries, UDFs, joins etc.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2209800"/>
            <a:ext cx="8305800" cy="4495486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14400" y="6248400"/>
            <a:ext cx="838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/>
                <a:cs typeface="Calibri"/>
              </a:rPr>
              <a:t>Sample</a:t>
            </a:r>
          </a:p>
        </p:txBody>
      </p:sp>
      <p:sp>
        <p:nvSpPr>
          <p:cNvPr id="6" name="Oval 5"/>
          <p:cNvSpPr/>
          <p:nvPr/>
        </p:nvSpPr>
        <p:spPr>
          <a:xfrm rot="10800000">
            <a:off x="1143000" y="531489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0800000">
            <a:off x="1143000" y="447669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5" idx="0"/>
            <a:endCxn id="6" idx="0"/>
          </p:cNvCxnSpPr>
          <p:nvPr/>
        </p:nvCxnSpPr>
        <p:spPr>
          <a:xfrm flipV="1">
            <a:off x="1333500" y="5695890"/>
            <a:ext cx="0" cy="5525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4"/>
            <a:endCxn id="8" idx="0"/>
          </p:cNvCxnSpPr>
          <p:nvPr/>
        </p:nvCxnSpPr>
        <p:spPr>
          <a:xfrm flipV="1">
            <a:off x="1333500" y="4857690"/>
            <a:ext cx="0" cy="457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 rot="10800000">
            <a:off x="1141433" y="365760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8" idx="4"/>
            <a:endCxn id="12" idx="0"/>
          </p:cNvCxnSpPr>
          <p:nvPr/>
        </p:nvCxnSpPr>
        <p:spPr>
          <a:xfrm flipH="1" flipV="1">
            <a:off x="1331933" y="4038600"/>
            <a:ext cx="1567" cy="438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4"/>
          </p:cNvCxnSpPr>
          <p:nvPr/>
        </p:nvCxnSpPr>
        <p:spPr>
          <a:xfrm rot="10800000" flipH="1">
            <a:off x="1331933" y="3352800"/>
            <a:ext cx="1567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62656" y="295269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772401" y="6400800"/>
            <a:ext cx="838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libri"/>
                <a:cs typeface="Calibri"/>
              </a:rPr>
              <a:t>Sample</a:t>
            </a:r>
          </a:p>
        </p:txBody>
      </p:sp>
      <p:sp>
        <p:nvSpPr>
          <p:cNvPr id="18" name="Oval 17"/>
          <p:cNvSpPr/>
          <p:nvPr/>
        </p:nvSpPr>
        <p:spPr>
          <a:xfrm rot="10800000">
            <a:off x="8001001" y="502920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10800000">
            <a:off x="8001001" y="434340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27" idx="0"/>
            <a:endCxn id="18" idx="0"/>
          </p:cNvCxnSpPr>
          <p:nvPr/>
        </p:nvCxnSpPr>
        <p:spPr>
          <a:xfrm flipV="1">
            <a:off x="8168981" y="5410200"/>
            <a:ext cx="22520" cy="3432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4"/>
            <a:endCxn id="19" idx="0"/>
          </p:cNvCxnSpPr>
          <p:nvPr/>
        </p:nvCxnSpPr>
        <p:spPr>
          <a:xfrm rot="10800000">
            <a:off x="8191501" y="472440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 rot="10800000">
            <a:off x="7999434" y="373380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19" idx="4"/>
            <a:endCxn id="22" idx="0"/>
          </p:cNvCxnSpPr>
          <p:nvPr/>
        </p:nvCxnSpPr>
        <p:spPr>
          <a:xfrm rot="10800000">
            <a:off x="8189934" y="4114800"/>
            <a:ext cx="1567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2" idx="4"/>
          </p:cNvCxnSpPr>
          <p:nvPr/>
        </p:nvCxnSpPr>
        <p:spPr>
          <a:xfrm rot="10800000" flipH="1">
            <a:off x="8189934" y="3429000"/>
            <a:ext cx="1567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959889" y="2895600"/>
            <a:ext cx="42211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/>
                <a:cs typeface="Calibri"/>
              </a:rPr>
              <a:t>A</a:t>
            </a:r>
          </a:p>
        </p:txBody>
      </p:sp>
      <p:cxnSp>
        <p:nvCxnSpPr>
          <p:cNvPr id="26" name="Straight Arrow Connector 25"/>
          <p:cNvCxnSpPr>
            <a:stCxn id="17" idx="0"/>
            <a:endCxn id="27" idx="4"/>
          </p:cNvCxnSpPr>
          <p:nvPr/>
        </p:nvCxnSpPr>
        <p:spPr>
          <a:xfrm flipV="1">
            <a:off x="8191501" y="6133757"/>
            <a:ext cx="342" cy="2670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 rot="21393590">
            <a:off x="7989912" y="5753100"/>
            <a:ext cx="381000" cy="3810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28" name="Oval 27"/>
          <p:cNvSpPr/>
          <p:nvPr/>
        </p:nvSpPr>
        <p:spPr>
          <a:xfrm rot="10800000">
            <a:off x="6866151" y="504831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0800000">
            <a:off x="6866151" y="436251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stCxn id="28" idx="4"/>
            <a:endCxn id="29" idx="0"/>
          </p:cNvCxnSpPr>
          <p:nvPr/>
        </p:nvCxnSpPr>
        <p:spPr>
          <a:xfrm rot="10800000">
            <a:off x="7056651" y="474351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 rot="10800000">
            <a:off x="6864584" y="375291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>
            <a:stCxn id="29" idx="4"/>
            <a:endCxn id="31" idx="0"/>
          </p:cNvCxnSpPr>
          <p:nvPr/>
        </p:nvCxnSpPr>
        <p:spPr>
          <a:xfrm rot="10800000">
            <a:off x="7055084" y="4133910"/>
            <a:ext cx="1567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31" idx="4"/>
          </p:cNvCxnSpPr>
          <p:nvPr/>
        </p:nvCxnSpPr>
        <p:spPr>
          <a:xfrm rot="10800000" flipH="1">
            <a:off x="7055084" y="3448110"/>
            <a:ext cx="1567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784974" y="3048000"/>
            <a:ext cx="419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baseline="-25000" dirty="0">
                <a:latin typeface="Calibri"/>
                <a:cs typeface="Calibri"/>
              </a:rPr>
              <a:t>1</a:t>
            </a:r>
          </a:p>
        </p:txBody>
      </p:sp>
      <p:sp>
        <p:nvSpPr>
          <p:cNvPr id="35" name="Oval 34"/>
          <p:cNvSpPr/>
          <p:nvPr/>
        </p:nvSpPr>
        <p:spPr>
          <a:xfrm rot="10800000">
            <a:off x="6241179" y="504831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 rot="10800000">
            <a:off x="6241179" y="436251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35" idx="4"/>
            <a:endCxn id="36" idx="0"/>
          </p:cNvCxnSpPr>
          <p:nvPr/>
        </p:nvCxnSpPr>
        <p:spPr>
          <a:xfrm rot="10800000">
            <a:off x="6431679" y="474351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 rot="10800000">
            <a:off x="6239612" y="375291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36" idx="4"/>
            <a:endCxn id="38" idx="0"/>
          </p:cNvCxnSpPr>
          <p:nvPr/>
        </p:nvCxnSpPr>
        <p:spPr>
          <a:xfrm rot="10800000">
            <a:off x="6430112" y="4133910"/>
            <a:ext cx="1567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8" idx="4"/>
          </p:cNvCxnSpPr>
          <p:nvPr/>
        </p:nvCxnSpPr>
        <p:spPr>
          <a:xfrm rot="10800000" flipH="1">
            <a:off x="6430112" y="3448110"/>
            <a:ext cx="1567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160002" y="3048000"/>
            <a:ext cx="419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baseline="-25000" dirty="0">
                <a:latin typeface="Calibri"/>
                <a:cs typeface="Calibri"/>
              </a:rPr>
              <a:t>2</a:t>
            </a:r>
          </a:p>
        </p:txBody>
      </p:sp>
      <p:sp>
        <p:nvSpPr>
          <p:cNvPr id="42" name="Oval 41"/>
          <p:cNvSpPr/>
          <p:nvPr/>
        </p:nvSpPr>
        <p:spPr>
          <a:xfrm rot="10800000">
            <a:off x="4656351" y="504831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 rot="10800000">
            <a:off x="4656351" y="436251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>
            <a:stCxn id="42" idx="4"/>
            <a:endCxn id="43" idx="0"/>
          </p:cNvCxnSpPr>
          <p:nvPr/>
        </p:nvCxnSpPr>
        <p:spPr>
          <a:xfrm rot="10800000">
            <a:off x="4846851" y="4743510"/>
            <a:ext cx="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 rot="10800000">
            <a:off x="4654784" y="3752910"/>
            <a:ext cx="381000" cy="381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>
            <a:stCxn id="43" idx="4"/>
            <a:endCxn id="45" idx="0"/>
          </p:cNvCxnSpPr>
          <p:nvPr/>
        </p:nvCxnSpPr>
        <p:spPr>
          <a:xfrm rot="10800000">
            <a:off x="4845284" y="4133910"/>
            <a:ext cx="1567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5" idx="4"/>
          </p:cNvCxnSpPr>
          <p:nvPr/>
        </p:nvCxnSpPr>
        <p:spPr>
          <a:xfrm rot="10800000" flipH="1">
            <a:off x="4845284" y="3448110"/>
            <a:ext cx="1567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682497" y="3048000"/>
            <a:ext cx="5930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/>
                <a:cs typeface="Calibri"/>
              </a:rPr>
              <a:t>A</a:t>
            </a:r>
            <a:r>
              <a:rPr lang="en-US" sz="2000" baseline="-25000" dirty="0">
                <a:latin typeface="Calibri"/>
                <a:cs typeface="Calibri"/>
              </a:rPr>
              <a:t>100</a:t>
            </a:r>
          </a:p>
        </p:txBody>
      </p:sp>
      <p:cxnSp>
        <p:nvCxnSpPr>
          <p:cNvPr id="49" name="Straight Arrow Connector 48"/>
          <p:cNvCxnSpPr>
            <a:stCxn id="27" idx="2"/>
            <a:endCxn id="28" idx="0"/>
          </p:cNvCxnSpPr>
          <p:nvPr/>
        </p:nvCxnSpPr>
        <p:spPr>
          <a:xfrm flipH="1" flipV="1">
            <a:off x="7056651" y="5429310"/>
            <a:ext cx="933604" cy="5257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7" idx="2"/>
            <a:endCxn id="35" idx="0"/>
          </p:cNvCxnSpPr>
          <p:nvPr/>
        </p:nvCxnSpPr>
        <p:spPr>
          <a:xfrm flipH="1" flipV="1">
            <a:off x="6431679" y="5429310"/>
            <a:ext cx="1558576" cy="5257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7" idx="2"/>
            <a:endCxn id="42" idx="0"/>
          </p:cNvCxnSpPr>
          <p:nvPr/>
        </p:nvCxnSpPr>
        <p:spPr>
          <a:xfrm flipH="1" flipV="1">
            <a:off x="4846851" y="5429310"/>
            <a:ext cx="3143404" cy="5257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0800000">
            <a:off x="5272366" y="4368224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53" name="TextBox 52"/>
          <p:cNvSpPr txBox="1"/>
          <p:nvPr/>
        </p:nvSpPr>
        <p:spPr>
          <a:xfrm rot="10800000">
            <a:off x="5196166" y="3225224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54" name="Rectangle 53"/>
          <p:cNvSpPr/>
          <p:nvPr/>
        </p:nvSpPr>
        <p:spPr>
          <a:xfrm rot="10800000">
            <a:off x="4419601" y="3657600"/>
            <a:ext cx="3048000" cy="20193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 rot="10800000">
            <a:off x="7772401" y="3619500"/>
            <a:ext cx="762000" cy="20193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172200" y="2438400"/>
            <a:ext cx="381000" cy="38100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67" name="Straight Arrow Connector 66"/>
          <p:cNvCxnSpPr>
            <a:stCxn id="48" idx="3"/>
            <a:endCxn id="66" idx="2"/>
          </p:cNvCxnSpPr>
          <p:nvPr/>
        </p:nvCxnSpPr>
        <p:spPr>
          <a:xfrm flipV="1">
            <a:off x="5275552" y="2628900"/>
            <a:ext cx="896648" cy="6191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41" idx="0"/>
            <a:endCxn id="66" idx="4"/>
          </p:cNvCxnSpPr>
          <p:nvPr/>
        </p:nvCxnSpPr>
        <p:spPr>
          <a:xfrm flipH="1" flipV="1">
            <a:off x="6362700" y="2819400"/>
            <a:ext cx="7168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34" idx="0"/>
            <a:endCxn id="66" idx="6"/>
          </p:cNvCxnSpPr>
          <p:nvPr/>
        </p:nvCxnSpPr>
        <p:spPr>
          <a:xfrm flipH="1" flipV="1">
            <a:off x="6553200" y="2628900"/>
            <a:ext cx="441640" cy="419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Elbow Connector 84"/>
          <p:cNvCxnSpPr>
            <a:stCxn id="66" idx="0"/>
          </p:cNvCxnSpPr>
          <p:nvPr/>
        </p:nvCxnSpPr>
        <p:spPr>
          <a:xfrm rot="5400000" flipH="1" flipV="1">
            <a:off x="7039162" y="1628962"/>
            <a:ext cx="132976" cy="148590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7806001" y="1981200"/>
            <a:ext cx="5759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Calibri"/>
                <a:cs typeface="Calibri"/>
              </a:rPr>
              <a:t>±</a:t>
            </a:r>
            <a:r>
              <a:rPr lang="en-US" sz="3200" dirty="0" err="1">
                <a:latin typeface="Calibri"/>
                <a:cs typeface="Calibri"/>
              </a:rPr>
              <a:t>ε</a:t>
            </a:r>
            <a:endParaRPr lang="en-US" sz="3200" dirty="0">
              <a:latin typeface="Calibri"/>
              <a:cs typeface="Calibri"/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2133600" y="4679575"/>
            <a:ext cx="1600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274638"/>
            <a:ext cx="7067128" cy="792162"/>
          </a:xfrm>
        </p:spPr>
        <p:txBody>
          <a:bodyPr/>
          <a:lstStyle/>
          <a:p>
            <a:r>
              <a:rPr lang="en-US" dirty="0"/>
              <a:t>Error estimation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0" y="3994"/>
            <a:ext cx="3165610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Optional reading!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239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2"/>
    </mc:Choice>
    <mc:Fallback xmlns="">
      <p:transition spd="slow" advTm="3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2" grpId="0" animBg="1"/>
      <p:bldP spid="25" grpId="0"/>
      <p:bldP spid="27" grpId="0" animBg="1"/>
      <p:bldP spid="28" grpId="0" animBg="1"/>
      <p:bldP spid="29" grpId="0" animBg="1"/>
      <p:bldP spid="31" grpId="0" animBg="1"/>
      <p:bldP spid="34" grpId="0"/>
      <p:bldP spid="35" grpId="0" animBg="1"/>
      <p:bldP spid="36" grpId="0" animBg="1"/>
      <p:bldP spid="38" grpId="0" animBg="1"/>
      <p:bldP spid="41" grpId="0"/>
      <p:bldP spid="42" grpId="0" animBg="1"/>
      <p:bldP spid="43" grpId="0" animBg="1"/>
      <p:bldP spid="45" grpId="0" animBg="1"/>
      <p:bldP spid="48" grpId="0"/>
      <p:bldP spid="52" grpId="0"/>
      <p:bldP spid="53" grpId="0"/>
      <p:bldP spid="54" grpId="0" animBg="1"/>
      <p:bldP spid="55" grpId="0" animBg="1"/>
      <p:bldP spid="66" grpId="0" animBg="1"/>
      <p:bldP spid="8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5105400"/>
          </a:xfrm>
        </p:spPr>
        <p:txBody>
          <a:bodyPr/>
          <a:lstStyle/>
          <a:p>
            <a:pPr marL="0" indent="0"/>
            <a:r>
              <a:rPr lang="en-US" sz="3000" dirty="0"/>
              <a:t>A framework that … 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/>
              <a:t>creates and maintains a variety of random and stratified samples from underlying data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/>
              <a:t>returns fast, approximate answers with error bars by executing queries on samples of data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/>
              <a:t>verifies the correctness of the error bars that it returns at runtime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" y="4077072"/>
            <a:ext cx="8458200" cy="1143000"/>
          </a:xfrm>
          <a:prstGeom prst="rect">
            <a:avLst/>
          </a:prstGeom>
          <a:solidFill>
            <a:schemeClr val="lt1">
              <a:alpha val="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BlinkDB</a:t>
            </a:r>
            <a:r>
              <a:rPr lang="en-US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994"/>
            <a:ext cx="3165610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Optional reading!</a:t>
            </a:r>
          </a:p>
        </p:txBody>
      </p:sp>
    </p:spTree>
    <p:extLst>
      <p:ext uri="{BB962C8B-B14F-4D97-AF65-F5344CB8AC3E}">
        <p14:creationId xmlns:p14="http://schemas.microsoft.com/office/powerpoint/2010/main" val="180282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920"/>
    </mc:Choice>
    <mc:Fallback xmlns="">
      <p:transition spd="slow" advTm="38920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>
            <a:off x="1269952" y="5916620"/>
            <a:ext cx="7143466" cy="0"/>
          </a:xfrm>
          <a:prstGeom prst="line">
            <a:avLst/>
          </a:prstGeom>
          <a:ln w="76200" cmpd="sng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667683" y="1905000"/>
            <a:ext cx="0" cy="4444530"/>
          </a:xfrm>
          <a:prstGeom prst="line">
            <a:avLst/>
          </a:prstGeom>
          <a:ln w="76200" cmpd="sng">
            <a:tailEnd type="stealth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6200000">
            <a:off x="504064" y="3698642"/>
            <a:ext cx="9777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Calibri"/>
                <a:cs typeface="Calibri"/>
              </a:rPr>
              <a:t>Error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5689" y="6072531"/>
            <a:ext cx="20303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000000"/>
                </a:solidFill>
                <a:latin typeface="Calibri"/>
                <a:cs typeface="Calibri"/>
              </a:rPr>
              <a:t>Sample Size</a:t>
            </a:r>
          </a:p>
        </p:txBody>
      </p:sp>
      <p:sp>
        <p:nvSpPr>
          <p:cNvPr id="11" name="Freeform 10"/>
          <p:cNvSpPr/>
          <p:nvPr/>
        </p:nvSpPr>
        <p:spPr>
          <a:xfrm>
            <a:off x="1667683" y="2358354"/>
            <a:ext cx="6333317" cy="3505200"/>
          </a:xfrm>
          <a:custGeom>
            <a:avLst/>
            <a:gdLst>
              <a:gd name="connsiteX0" fmla="*/ 0 w 7986601"/>
              <a:gd name="connsiteY0" fmla="*/ 0 h 3043019"/>
              <a:gd name="connsiteX1" fmla="*/ 1628588 w 7986601"/>
              <a:gd name="connsiteY1" fmla="*/ 1867647 h 3043019"/>
              <a:gd name="connsiteX2" fmla="*/ 5214471 w 7986601"/>
              <a:gd name="connsiteY2" fmla="*/ 2898588 h 3043019"/>
              <a:gd name="connsiteX3" fmla="*/ 7679765 w 7986601"/>
              <a:gd name="connsiteY3" fmla="*/ 3033059 h 3043019"/>
              <a:gd name="connsiteX4" fmla="*/ 7948706 w 7986601"/>
              <a:gd name="connsiteY4" fmla="*/ 3033059 h 3043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86601" h="3043019">
                <a:moveTo>
                  <a:pt x="0" y="0"/>
                </a:moveTo>
                <a:cubicBezTo>
                  <a:pt x="379755" y="692274"/>
                  <a:pt x="759510" y="1384549"/>
                  <a:pt x="1628588" y="1867647"/>
                </a:cubicBezTo>
                <a:cubicBezTo>
                  <a:pt x="2497667" y="2350745"/>
                  <a:pt x="4205942" y="2704353"/>
                  <a:pt x="5214471" y="2898588"/>
                </a:cubicBezTo>
                <a:cubicBezTo>
                  <a:pt x="6223000" y="3092823"/>
                  <a:pt x="7224059" y="3010647"/>
                  <a:pt x="7679765" y="3033059"/>
                </a:cubicBezTo>
                <a:cubicBezTo>
                  <a:pt x="8135471" y="3055471"/>
                  <a:pt x="7948706" y="3033059"/>
                  <a:pt x="7948706" y="3033059"/>
                </a:cubicBezTo>
              </a:path>
            </a:pathLst>
          </a:custGeom>
          <a:ln w="76200">
            <a:solidFill>
              <a:srgbClr val="3366FF"/>
            </a:solidFill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4800600" y="5406353"/>
            <a:ext cx="0" cy="457201"/>
          </a:xfrm>
          <a:prstGeom prst="line">
            <a:avLst/>
          </a:prstGeom>
          <a:ln w="63500">
            <a:solidFill>
              <a:srgbClr val="C0504D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667683" y="5406353"/>
            <a:ext cx="3132917" cy="0"/>
          </a:xfrm>
          <a:prstGeom prst="line">
            <a:avLst/>
          </a:prstGeom>
          <a:ln w="63500">
            <a:solidFill>
              <a:srgbClr val="C0504D"/>
            </a:solidFill>
            <a:prstDash val="sysDot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4572000" y="5177753"/>
            <a:ext cx="457200" cy="457200"/>
          </a:xfrm>
          <a:prstGeom prst="ellips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362200" y="4110953"/>
            <a:ext cx="152400" cy="152399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828800" y="2510753"/>
            <a:ext cx="152400" cy="152399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133600" y="2891753"/>
            <a:ext cx="152400" cy="152399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133600" y="3348953"/>
            <a:ext cx="152400" cy="152399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133600" y="3577553"/>
            <a:ext cx="152400" cy="152399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828800" y="2967954"/>
            <a:ext cx="152400" cy="152399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362200" y="3653753"/>
            <a:ext cx="152400" cy="152399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239186" y="2336495"/>
            <a:ext cx="1854248" cy="2258577"/>
          </a:xfrm>
          <a:prstGeom prst="rect">
            <a:avLst/>
          </a:prstGeom>
          <a:solidFill>
            <a:schemeClr val="bg1">
              <a:lumMod val="95000"/>
              <a:alpha val="17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733800" y="2341602"/>
            <a:ext cx="4903389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000" dirty="0">
                <a:latin typeface="Calibri"/>
                <a:cs typeface="Calibri"/>
              </a:rPr>
              <a:t>More Data </a:t>
            </a:r>
            <a:r>
              <a:rPr lang="en-US" sz="3000" dirty="0">
                <a:latin typeface="Calibri"/>
                <a:cs typeface="Calibri"/>
                <a:sym typeface="Wingdings"/>
              </a:rPr>
              <a:t> </a:t>
            </a:r>
            <a:r>
              <a:rPr lang="en-US" sz="3000" dirty="0">
                <a:latin typeface="Calibri"/>
                <a:cs typeface="Calibri"/>
              </a:rPr>
              <a:t>Higher Accuracy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375822" y="3048000"/>
            <a:ext cx="5539578" cy="553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000" dirty="0">
                <a:latin typeface="Calibri"/>
                <a:cs typeface="Calibri"/>
              </a:rPr>
              <a:t>300 Data Points </a:t>
            </a:r>
            <a:r>
              <a:rPr lang="en-US" sz="3000" dirty="0">
                <a:latin typeface="Calibri"/>
                <a:cs typeface="Calibri"/>
                <a:sym typeface="Wingdings"/>
              </a:rPr>
              <a:t> </a:t>
            </a:r>
            <a:r>
              <a:rPr lang="en-US" sz="3000" dirty="0">
                <a:latin typeface="Calibri"/>
                <a:cs typeface="Calibri"/>
              </a:rPr>
              <a:t> 97% Accuracy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4595072"/>
            <a:ext cx="1079500" cy="81128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44575" y="3696857"/>
            <a:ext cx="157082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37934C"/>
                </a:solidFill>
                <a:latin typeface="Calibri"/>
                <a:cs typeface="Calibri"/>
              </a:rPr>
              <a:t>[KDD 13]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5536" y="476598"/>
            <a:ext cx="8291264" cy="792162"/>
          </a:xfrm>
        </p:spPr>
        <p:txBody>
          <a:bodyPr/>
          <a:lstStyle/>
          <a:p>
            <a:r>
              <a:rPr lang="en-US" dirty="0" err="1"/>
              <a:t>Kleiner’s</a:t>
            </a:r>
            <a:r>
              <a:rPr lang="en-US" dirty="0"/>
              <a:t> Diagnostics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3994"/>
            <a:ext cx="3165610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Optional reading!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448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792"/>
    </mc:Choice>
    <mc:Fallback xmlns="">
      <p:transition spd="slow" advTm="81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458200" cy="5105400"/>
          </a:xfrm>
        </p:spPr>
        <p:txBody>
          <a:bodyPr/>
          <a:lstStyle/>
          <a:p>
            <a:pPr marL="0" indent="0"/>
            <a:r>
              <a:rPr lang="en-US" sz="3000" dirty="0"/>
              <a:t>A framework that … 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/>
              <a:t>creates and maintains a variety of random and stratified samples from underlying data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/>
              <a:t>returns fast, approximate answers with error bars by executing queries on samples of data</a:t>
            </a:r>
          </a:p>
          <a:p>
            <a:pPr marL="457200" indent="-457200">
              <a:buFont typeface="Lucida Grande"/>
              <a:buChar char="-"/>
            </a:pPr>
            <a:r>
              <a:rPr lang="en-US" sz="3000" dirty="0"/>
              <a:t>verifies the correctness of the error bars that it returns at runtime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2060848"/>
            <a:ext cx="8458200" cy="3429000"/>
          </a:xfrm>
          <a:prstGeom prst="rect">
            <a:avLst/>
          </a:prstGeom>
          <a:solidFill>
            <a:schemeClr val="lt1">
              <a:alpha val="0"/>
            </a:schemeClr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BlinkDB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5644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55"/>
    </mc:Choice>
    <mc:Fallback xmlns="">
      <p:transition spd="slow" advTm="37155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305800" cy="445170"/>
          </a:xfrm>
        </p:spPr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79512" y="908720"/>
            <a:ext cx="8856984" cy="5415880"/>
          </a:xfrm>
        </p:spPr>
        <p:txBody>
          <a:bodyPr/>
          <a:lstStyle/>
          <a:p>
            <a:r>
              <a:rPr lang="en-US" sz="2400" dirty="0" err="1"/>
              <a:t>BlinkDB</a:t>
            </a:r>
            <a:endParaRPr lang="en-US" sz="2400" dirty="0"/>
          </a:p>
          <a:p>
            <a:pPr lvl="1"/>
            <a:r>
              <a:rPr lang="en-US" sz="1800" dirty="0"/>
              <a:t>Sameer Agarwal, </a:t>
            </a:r>
            <a:r>
              <a:rPr lang="en-US" sz="1800" dirty="0" err="1"/>
              <a:t>Barzan</a:t>
            </a:r>
            <a:r>
              <a:rPr lang="en-US" sz="1800" dirty="0"/>
              <a:t> </a:t>
            </a:r>
            <a:r>
              <a:rPr lang="en-US" sz="1800" dirty="0" err="1"/>
              <a:t>Mozafari</a:t>
            </a:r>
            <a:r>
              <a:rPr lang="en-US" sz="1800" dirty="0"/>
              <a:t>, </a:t>
            </a:r>
            <a:r>
              <a:rPr lang="en-US" sz="1800" dirty="0" err="1"/>
              <a:t>Aurojit</a:t>
            </a:r>
            <a:r>
              <a:rPr lang="en-US" sz="1800" dirty="0"/>
              <a:t> Panda, Henry Milner, Samuel Madden, Ion </a:t>
            </a:r>
            <a:r>
              <a:rPr lang="en-US" sz="1800" dirty="0" err="1"/>
              <a:t>Stoica</a:t>
            </a:r>
            <a:r>
              <a:rPr lang="en-US" sz="1800" dirty="0"/>
              <a:t>: </a:t>
            </a:r>
            <a:r>
              <a:rPr lang="en-US" sz="1800" dirty="0" err="1"/>
              <a:t>BlinkDB</a:t>
            </a:r>
            <a:r>
              <a:rPr lang="en-US" sz="1800" dirty="0"/>
              <a:t>: queries with bounded errors and bounded response times on very large data. </a:t>
            </a:r>
            <a:r>
              <a:rPr lang="en-US" sz="1800" dirty="0" err="1"/>
              <a:t>EuroSys</a:t>
            </a:r>
            <a:r>
              <a:rPr lang="en-US" sz="1800" dirty="0"/>
              <a:t> 2013: 29-42</a:t>
            </a:r>
            <a:br>
              <a:rPr lang="en-US" sz="1800" dirty="0"/>
            </a:br>
            <a:r>
              <a:rPr lang="en-US" sz="1800" dirty="0">
                <a:hlinkClick r:id="rId3"/>
              </a:rPr>
              <a:t>https://sameeragarwal.github.io/blinkdb_eurosys13.pdf</a:t>
            </a:r>
            <a:endParaRPr lang="en-US" sz="1800" dirty="0"/>
          </a:p>
          <a:p>
            <a:pPr lvl="1"/>
            <a:r>
              <a:rPr lang="en-US" sz="1800" dirty="0"/>
              <a:t>Paper 2 (optional, will not be examined): </a:t>
            </a:r>
            <a:r>
              <a:rPr lang="en-US" sz="1800" dirty="0">
                <a:hlinkClick r:id="rId4"/>
              </a:rPr>
              <a:t>https://sameeragarwal.github.io/mod282-agarwal.pdf</a:t>
            </a:r>
            <a:endParaRPr lang="en-US" sz="1800" dirty="0"/>
          </a:p>
          <a:p>
            <a:r>
              <a:rPr lang="en-US" sz="2400" dirty="0"/>
              <a:t>Streams</a:t>
            </a:r>
          </a:p>
          <a:p>
            <a:pPr lvl="1"/>
            <a:r>
              <a:rPr lang="en-US" sz="1800" dirty="0" err="1"/>
              <a:t>Matei</a:t>
            </a:r>
            <a:r>
              <a:rPr lang="en-US" sz="1800" dirty="0"/>
              <a:t> </a:t>
            </a:r>
            <a:r>
              <a:rPr lang="en-US" sz="1800" dirty="0" err="1"/>
              <a:t>Zaharia</a:t>
            </a:r>
            <a:r>
              <a:rPr lang="en-US" sz="1800" dirty="0"/>
              <a:t>, </a:t>
            </a:r>
            <a:r>
              <a:rPr lang="en-US" sz="1800" dirty="0" err="1"/>
              <a:t>Tathagata</a:t>
            </a:r>
            <a:r>
              <a:rPr lang="en-US" sz="1800" dirty="0"/>
              <a:t> Das, </a:t>
            </a:r>
            <a:r>
              <a:rPr lang="en-US" sz="1800" dirty="0" err="1"/>
              <a:t>Haoyuan</a:t>
            </a:r>
            <a:r>
              <a:rPr lang="en-US" sz="1800" dirty="0"/>
              <a:t> Li, Timothy Hunter, Scott </a:t>
            </a:r>
            <a:r>
              <a:rPr lang="en-US" sz="1800" dirty="0" err="1"/>
              <a:t>Shenker</a:t>
            </a:r>
            <a:r>
              <a:rPr lang="en-US" sz="1800" dirty="0"/>
              <a:t>, Ion </a:t>
            </a:r>
            <a:r>
              <a:rPr lang="en-US" sz="1800" dirty="0" err="1"/>
              <a:t>Stoica</a:t>
            </a:r>
            <a:r>
              <a:rPr lang="en-US" sz="1800" dirty="0"/>
              <a:t>: Discretized streams: fault-tolerant streaming computation at scale. SOSP 2013: 423-438 </a:t>
            </a:r>
            <a:r>
              <a:rPr lang="en-US" sz="1800" dirty="0">
                <a:hlinkClick r:id="rId5"/>
              </a:rPr>
              <a:t>http://people.csail.mit.edu/matei/papers/2013/sosp_spark_streaming.pdf</a:t>
            </a:r>
            <a:endParaRPr lang="en-US" sz="1800" dirty="0"/>
          </a:p>
          <a:p>
            <a:pPr lvl="1"/>
            <a:r>
              <a:rPr lang="en-US" sz="1800" dirty="0"/>
              <a:t>Introduction &amp; time models</a:t>
            </a:r>
          </a:p>
          <a:p>
            <a:pPr lvl="2"/>
            <a:r>
              <a:rPr lang="en-US" sz="1200" b="1" dirty="0"/>
              <a:t>Section 4 </a:t>
            </a:r>
            <a:r>
              <a:rPr lang="en-US" sz="1200" dirty="0"/>
              <a:t>from </a:t>
            </a:r>
            <a:r>
              <a:rPr lang="en-US" sz="1200" dirty="0">
                <a:hlinkClick r:id="rId6"/>
              </a:rPr>
              <a:t>http://users.monash.edu/~mgaber/Muthu-Survey.pdf</a:t>
            </a:r>
            <a:endParaRPr lang="en-US" sz="1200" dirty="0"/>
          </a:p>
          <a:p>
            <a:pPr lvl="2"/>
            <a:r>
              <a:rPr lang="en-US" sz="1200" b="1" dirty="0"/>
              <a:t>Section II.A </a:t>
            </a:r>
            <a:r>
              <a:rPr lang="en-US" sz="1200" dirty="0"/>
              <a:t>from </a:t>
            </a:r>
            <a:r>
              <a:rPr lang="en-US" sz="1200" dirty="0">
                <a:hlinkClick r:id="rId7"/>
              </a:rPr>
              <a:t>http://dimacs.rutgers.edu/~graham/pubs/papers/fwddecay.pdf</a:t>
            </a:r>
            <a:r>
              <a:rPr lang="en-US" sz="1200" dirty="0"/>
              <a:t> for decay models</a:t>
            </a:r>
          </a:p>
          <a:p>
            <a:pPr lvl="2"/>
            <a:r>
              <a:rPr lang="en-US" sz="1200" b="1" dirty="0"/>
              <a:t>Section 3 </a:t>
            </a:r>
            <a:r>
              <a:rPr lang="en-US" sz="1200" dirty="0"/>
              <a:t>from </a:t>
            </a:r>
            <a:r>
              <a:rPr lang="en-US" sz="1200" dirty="0">
                <a:hlinkClick r:id="rId8"/>
              </a:rPr>
              <a:t>http://dl.acm.org/citation.cfm?id=1060753</a:t>
            </a:r>
            <a:r>
              <a:rPr lang="en-US" sz="1200" dirty="0"/>
              <a:t> covers sliding windows, jumping windows, landmark windows</a:t>
            </a:r>
          </a:p>
          <a:p>
            <a:r>
              <a:rPr lang="en-US" sz="2400" dirty="0"/>
              <a:t>Technical/How-to/API/dev</a:t>
            </a:r>
            <a:r>
              <a:rPr lang="mr-IN" sz="2400" dirty="0"/>
              <a:t>…</a:t>
            </a:r>
            <a:endParaRPr lang="en-US" sz="2400" dirty="0"/>
          </a:p>
          <a:p>
            <a:pPr lvl="1"/>
            <a:r>
              <a:rPr lang="en-US" sz="1800" dirty="0">
                <a:hlinkClick r:id="rId9"/>
              </a:rPr>
              <a:t>http://spark.apache.org/sql/</a:t>
            </a:r>
            <a:r>
              <a:rPr lang="en-US" sz="1800" dirty="0"/>
              <a:t>   </a:t>
            </a:r>
            <a:r>
              <a:rPr lang="en-US" sz="1800" dirty="0">
                <a:hlinkClick r:id="rId10"/>
              </a:rPr>
              <a:t>http://spark.apache.org/streaming/</a:t>
            </a:r>
            <a:r>
              <a:rPr lang="en-US" sz="1800" dirty="0"/>
              <a:t> </a:t>
            </a:r>
            <a:r>
              <a:rPr lang="en-US" sz="1800" dirty="0">
                <a:hlinkClick r:id="rId11"/>
              </a:rPr>
              <a:t>http://blinkdb.org</a:t>
            </a:r>
            <a:endParaRPr lang="en-US" sz="18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45903936"/>
      </p:ext>
    </p:extLst>
  </p:cSld>
  <p:clrMapOvr>
    <a:masterClrMapping/>
  </p:clrMapOvr>
  <p:transition advTm="22444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8.8|6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9|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6.3|8|0.9|11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|33.1|152.2|4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-1777.4|33.9|3|20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9|3.3|15.7|31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8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1|52.7|17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23.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6.3|41.4|1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6.3|41.4|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4.3|1.8|47.5|1.1|3.8|1.1|25.2|6.8|53|3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6.3|41.4|1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6.3|41.4|1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1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2|23.6|93|41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-181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3|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7.4|6.5|2|0.9|31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-1763.4|23.2|1.8|4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8.3|10|0.7|27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8|45.4|6.2|11.3|18.6|4.1|1.2|18.3|0.8|19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8|5.4|18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5|2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5"/>
</p:tagLst>
</file>

<file path=ppt/theme/_rels/themeOverr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_rels/themeOverr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eg"/></Relationships>
</file>

<file path=ppt/theme/theme1.xml><?xml version="1.0" encoding="utf-8"?>
<a:theme xmlns:a="http://schemas.openxmlformats.org/drawingml/2006/main" name="original-dias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xpo">
    <a:dk1>
      <a:sysClr val="windowText" lastClr="000000"/>
    </a:dk1>
    <a:lt1>
      <a:sysClr val="window" lastClr="FFFFFF"/>
    </a:lt1>
    <a:dk2>
      <a:srgbClr val="263B86"/>
    </a:dk2>
    <a:lt2>
      <a:srgbClr val="76B6F2"/>
    </a:lt2>
    <a:accent1>
      <a:srgbClr val="FBC01E"/>
    </a:accent1>
    <a:accent2>
      <a:srgbClr val="EFE1A2"/>
    </a:accent2>
    <a:accent3>
      <a:srgbClr val="FA8716"/>
    </a:accent3>
    <a:accent4>
      <a:srgbClr val="BE0204"/>
    </a:accent4>
    <a:accent5>
      <a:srgbClr val="640F10"/>
    </a:accent5>
    <a:accent6>
      <a:srgbClr val="7E13E3"/>
    </a:accent6>
    <a:hlink>
      <a:srgbClr val="D2D200"/>
    </a:hlink>
    <a:folHlink>
      <a:srgbClr val="D0B9F8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Expo">
    <a:fillStyleLst>
      <a:solidFill>
        <a:schemeClr val="phClr"/>
      </a:solidFill>
      <a:gradFill rotWithShape="1">
        <a:gsLst>
          <a:gs pos="0">
            <a:schemeClr val="phClr">
              <a:tint val="100000"/>
              <a:satMod val="130000"/>
            </a:schemeClr>
          </a:gs>
          <a:gs pos="100000">
            <a:schemeClr val="phClr">
              <a:tint val="50000"/>
              <a:satMod val="1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93000"/>
              <a:satMod val="130000"/>
            </a:schemeClr>
          </a:gs>
          <a:gs pos="60000">
            <a:schemeClr val="phClr">
              <a:tint val="80000"/>
              <a:shade val="93000"/>
              <a:satMod val="130000"/>
            </a:schemeClr>
          </a:gs>
          <a:gs pos="100000">
            <a:schemeClr val="phClr">
              <a:tint val="50000"/>
              <a:shade val="94000"/>
              <a:alpha val="100000"/>
              <a:satMod val="135000"/>
            </a:schemeClr>
          </a:gs>
        </a:gsLst>
        <a:lin ang="16200000" scaled="0"/>
      </a:gra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8575" cap="flat" cmpd="sng" algn="ctr">
        <a:solidFill>
          <a:schemeClr val="phClr"/>
        </a:solidFill>
        <a:prstDash val="solid"/>
      </a:ln>
      <a:ln w="34925" cap="flat" cmpd="sng" algn="ctr">
        <a:gradFill>
          <a:gsLst>
            <a:gs pos="0">
              <a:schemeClr val="accent1">
                <a:lumMod val="40000"/>
                <a:lumOff val="60000"/>
              </a:schemeClr>
            </a:gs>
            <a:gs pos="50000">
              <a:schemeClr val="accent1"/>
            </a:gs>
            <a:gs pos="100000">
              <a:schemeClr val="accent1">
                <a:lumMod val="50000"/>
              </a:schemeClr>
            </a:gs>
          </a:gsLst>
          <a:lin ang="18600000" scaled="0"/>
        </a:gradFill>
        <a:prstDash val="solid"/>
      </a:ln>
    </a:lnStyleLst>
    <a:effectStyleLst>
      <a:effectStyle>
        <a:effectLst/>
      </a:effectStyle>
      <a:effectStyle>
        <a:effectLst>
          <a:innerShdw blurRad="50800" dist="25400" dir="13500000">
            <a:srgbClr val="C0C0C0">
              <a:alpha val="75000"/>
            </a:srgbClr>
          </a:innerShdw>
          <a:outerShdw blurRad="63500" dist="38100" dir="5400000" sx="105000" sy="105000" algn="br" rotWithShape="0">
            <a:srgbClr val="000000">
              <a:alpha val="30000"/>
            </a:srgbClr>
          </a:outerShdw>
        </a:effectLst>
      </a:effectStyle>
      <a:effectStyle>
        <a:effectLst>
          <a:innerShdw blurRad="50800" dist="25400" dir="16200000">
            <a:srgbClr val="C0C0C0">
              <a:alpha val="75000"/>
            </a:srgbClr>
          </a:innerShdw>
          <a:reflection blurRad="63500" stA="40000" endPos="50000" dist="12700" dir="5400000" sy="-100000" rotWithShape="0"/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blipFill>
        <a:blip xmlns:r="http://schemas.openxmlformats.org/officeDocument/2006/relationships" r:embed="rId1"/>
        <a:stretch/>
      </a:blipFill>
    </a:bgFillStyleLst>
  </a:fmtScheme>
</a:themeOverride>
</file>

<file path=ppt/theme/themeOverride2.xml><?xml version="1.0" encoding="utf-8"?>
<a:themeOverride xmlns:a="http://schemas.openxmlformats.org/drawingml/2006/main">
  <a:clrScheme name="Expo">
    <a:dk1>
      <a:sysClr val="windowText" lastClr="000000"/>
    </a:dk1>
    <a:lt1>
      <a:sysClr val="window" lastClr="FFFFFF"/>
    </a:lt1>
    <a:dk2>
      <a:srgbClr val="263B86"/>
    </a:dk2>
    <a:lt2>
      <a:srgbClr val="76B6F2"/>
    </a:lt2>
    <a:accent1>
      <a:srgbClr val="FBC01E"/>
    </a:accent1>
    <a:accent2>
      <a:srgbClr val="EFE1A2"/>
    </a:accent2>
    <a:accent3>
      <a:srgbClr val="FA8716"/>
    </a:accent3>
    <a:accent4>
      <a:srgbClr val="BE0204"/>
    </a:accent4>
    <a:accent5>
      <a:srgbClr val="640F10"/>
    </a:accent5>
    <a:accent6>
      <a:srgbClr val="7E13E3"/>
    </a:accent6>
    <a:hlink>
      <a:srgbClr val="D2D200"/>
    </a:hlink>
    <a:folHlink>
      <a:srgbClr val="D0B9F8"/>
    </a:folHlink>
  </a:clrScheme>
  <a:fontScheme name="Office Classic 2">
    <a:maj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ajorFont>
    <a:minorFont>
      <a:latin typeface="Arial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Expo">
    <a:fillStyleLst>
      <a:solidFill>
        <a:schemeClr val="phClr"/>
      </a:solidFill>
      <a:gradFill rotWithShape="1">
        <a:gsLst>
          <a:gs pos="0">
            <a:schemeClr val="phClr">
              <a:tint val="100000"/>
              <a:satMod val="130000"/>
            </a:schemeClr>
          </a:gs>
          <a:gs pos="100000">
            <a:schemeClr val="phClr">
              <a:tint val="50000"/>
              <a:satMod val="1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93000"/>
              <a:satMod val="130000"/>
            </a:schemeClr>
          </a:gs>
          <a:gs pos="60000">
            <a:schemeClr val="phClr">
              <a:tint val="80000"/>
              <a:shade val="93000"/>
              <a:satMod val="130000"/>
            </a:schemeClr>
          </a:gs>
          <a:gs pos="100000">
            <a:schemeClr val="phClr">
              <a:tint val="50000"/>
              <a:shade val="94000"/>
              <a:alpha val="100000"/>
              <a:satMod val="135000"/>
            </a:schemeClr>
          </a:gs>
        </a:gsLst>
        <a:lin ang="16200000" scaled="0"/>
      </a:gradFill>
    </a:fillStyleLst>
    <a:lnStyleLst>
      <a:ln w="12700" cap="flat" cmpd="sng" algn="ctr">
        <a:solidFill>
          <a:schemeClr val="phClr">
            <a:shade val="95000"/>
            <a:satMod val="105000"/>
          </a:schemeClr>
        </a:solidFill>
        <a:prstDash val="solid"/>
      </a:ln>
      <a:ln w="28575" cap="flat" cmpd="sng" algn="ctr">
        <a:solidFill>
          <a:schemeClr val="phClr"/>
        </a:solidFill>
        <a:prstDash val="solid"/>
      </a:ln>
      <a:ln w="34925" cap="flat" cmpd="sng" algn="ctr">
        <a:gradFill>
          <a:gsLst>
            <a:gs pos="0">
              <a:schemeClr val="accent1">
                <a:lumMod val="40000"/>
                <a:lumOff val="60000"/>
              </a:schemeClr>
            </a:gs>
            <a:gs pos="50000">
              <a:schemeClr val="accent1"/>
            </a:gs>
            <a:gs pos="100000">
              <a:schemeClr val="accent1">
                <a:lumMod val="50000"/>
              </a:schemeClr>
            </a:gs>
          </a:gsLst>
          <a:lin ang="18600000" scaled="0"/>
        </a:gradFill>
        <a:prstDash val="solid"/>
      </a:ln>
    </a:lnStyleLst>
    <a:effectStyleLst>
      <a:effectStyle>
        <a:effectLst/>
      </a:effectStyle>
      <a:effectStyle>
        <a:effectLst>
          <a:innerShdw blurRad="50800" dist="25400" dir="13500000">
            <a:srgbClr val="C0C0C0">
              <a:alpha val="75000"/>
            </a:srgbClr>
          </a:innerShdw>
          <a:outerShdw blurRad="63500" dist="38100" dir="5400000" sx="105000" sy="105000" algn="br" rotWithShape="0">
            <a:srgbClr val="000000">
              <a:alpha val="30000"/>
            </a:srgbClr>
          </a:outerShdw>
        </a:effectLst>
      </a:effectStyle>
      <a:effectStyle>
        <a:effectLst>
          <a:innerShdw blurRad="50800" dist="25400" dir="16200000">
            <a:srgbClr val="C0C0C0">
              <a:alpha val="75000"/>
            </a:srgbClr>
          </a:innerShdw>
          <a:reflection blurRad="63500" stA="40000" endPos="50000" dist="12700" dir="5400000" sy="-100000" rotWithShape="0"/>
        </a:effectLst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blipFill>
        <a:blip xmlns:r="http://schemas.openxmlformats.org/officeDocument/2006/relationships" r:embed="rId1"/>
        <a:stretch/>
      </a:blip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original-dias-template</Template>
  <TotalTime>0</TotalTime>
  <Words>5978</Words>
  <Application>Microsoft Office PowerPoint</Application>
  <PresentationFormat>On-screen Show (4:3)</PresentationFormat>
  <Paragraphs>2040</Paragraphs>
  <Slides>95</Slides>
  <Notes>95</Notes>
  <HiddenSlides>2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10" baseType="lpstr">
      <vt:lpstr>.AppleSystemUIFont</vt:lpstr>
      <vt:lpstr>Arial</vt:lpstr>
      <vt:lpstr>Calibri</vt:lpstr>
      <vt:lpstr>Comic Sans MS</vt:lpstr>
      <vt:lpstr>Consolas</vt:lpstr>
      <vt:lpstr>Corbel</vt:lpstr>
      <vt:lpstr>Courier</vt:lpstr>
      <vt:lpstr>Courier New</vt:lpstr>
      <vt:lpstr>Frutiger 55 Roman</vt:lpstr>
      <vt:lpstr>Gill Sans</vt:lpstr>
      <vt:lpstr>Lucida Grande</vt:lpstr>
      <vt:lpstr>Symbol</vt:lpstr>
      <vt:lpstr>Times New Roman</vt:lpstr>
      <vt:lpstr>original-dias-template</vt:lpstr>
      <vt:lpstr>Clip</vt:lpstr>
      <vt:lpstr>CS422 Database systems</vt:lpstr>
      <vt:lpstr>Overview</vt:lpstr>
      <vt:lpstr>Data streams management</vt:lpstr>
      <vt:lpstr>Example: stock monitoring</vt:lpstr>
      <vt:lpstr>Example: Real-time netw. analytics</vt:lpstr>
      <vt:lpstr>Example: Real-time netw. analytics (2)</vt:lpstr>
      <vt:lpstr>Databases Vs Data Streams</vt:lpstr>
      <vt:lpstr>Overview</vt:lpstr>
      <vt:lpstr>The Data Stream Model</vt:lpstr>
      <vt:lpstr>The Data Stream Model – example</vt:lpstr>
      <vt:lpstr>The Data Stream Model – special cases</vt:lpstr>
      <vt:lpstr>The Data Stream Model – special cases</vt:lpstr>
      <vt:lpstr>The two facets of the problem</vt:lpstr>
      <vt:lpstr>The facet of data</vt:lpstr>
      <vt:lpstr>The facet of time</vt:lpstr>
      <vt:lpstr>The facet of time (2)</vt:lpstr>
      <vt:lpstr>Two choices to handle streams</vt:lpstr>
      <vt:lpstr>Scaling-out platforms</vt:lpstr>
      <vt:lpstr>The Spark Unified Stack</vt:lpstr>
      <vt:lpstr>Spark Streaming</vt:lpstr>
      <vt:lpstr>Expectations from the platform</vt:lpstr>
      <vt:lpstr>Fault tolerance for SP systems</vt:lpstr>
      <vt:lpstr>Fault tolerance for SP systems</vt:lpstr>
      <vt:lpstr>Fault tolerance for SP systems</vt:lpstr>
      <vt:lpstr>A new fault tolerance technique for SP</vt:lpstr>
      <vt:lpstr>Does this ring a bell?</vt:lpstr>
      <vt:lpstr>Discretized stream processing</vt:lpstr>
      <vt:lpstr>Discretized stream processing</vt:lpstr>
      <vt:lpstr>DStreams</vt:lpstr>
      <vt:lpstr>Example – streaming word count </vt:lpstr>
      <vt:lpstr>Example – streaming word count </vt:lpstr>
      <vt:lpstr>Example – streaming word count </vt:lpstr>
      <vt:lpstr>Example – SW streaming word count</vt:lpstr>
      <vt:lpstr>Example – SW streaming word count</vt:lpstr>
      <vt:lpstr>Arbitrary Combinations of Batch and Streaming Computations</vt:lpstr>
      <vt:lpstr>Fault-tolerance</vt:lpstr>
      <vt:lpstr>Fast Fault Recovery</vt:lpstr>
      <vt:lpstr>Performance</vt:lpstr>
      <vt:lpstr>Unifying Batch and Stream Processing Models</vt:lpstr>
      <vt:lpstr>Vision - one stack to rule them all</vt:lpstr>
      <vt:lpstr>PowerPoint Presentation</vt:lpstr>
      <vt:lpstr>Our progress up to now!</vt:lpstr>
      <vt:lpstr>Approximate Query Processing</vt:lpstr>
      <vt:lpstr>An example…</vt:lpstr>
      <vt:lpstr>BlinkDB: Blink and it’s done</vt:lpstr>
      <vt:lpstr>BlinkDB (2)</vt:lpstr>
      <vt:lpstr>BlinkDB (2)</vt:lpstr>
      <vt:lpstr>BlinkDB (2)</vt:lpstr>
      <vt:lpstr>BlinkDB (2)</vt:lpstr>
      <vt:lpstr>BlinkDB (2)</vt:lpstr>
      <vt:lpstr>BlinkDB (2)</vt:lpstr>
      <vt:lpstr>Workflow of BlinkDB</vt:lpstr>
      <vt:lpstr>BlinkDB and Hive</vt:lpstr>
      <vt:lpstr>Query Execution on Samples</vt:lpstr>
      <vt:lpstr>Query Execution on Samples</vt:lpstr>
      <vt:lpstr>Query Execution on Samples</vt:lpstr>
      <vt:lpstr>Speed/Accuracy Trade-off</vt:lpstr>
      <vt:lpstr>Speed/Accuracy Trade-off</vt:lpstr>
      <vt:lpstr>Sampling Vs. No Sampling</vt:lpstr>
      <vt:lpstr>Sampling Vs. No Sampling</vt:lpstr>
      <vt:lpstr>What is BlinkDB?</vt:lpstr>
      <vt:lpstr>What is BlinkDB?</vt:lpstr>
      <vt:lpstr>Learning to sample!</vt:lpstr>
      <vt:lpstr>Learning to sample (2)</vt:lpstr>
      <vt:lpstr>Learning to sample (3)</vt:lpstr>
      <vt:lpstr>Learning to sample (4)</vt:lpstr>
      <vt:lpstr>Learning to sample (5)</vt:lpstr>
      <vt:lpstr>Query column sets</vt:lpstr>
      <vt:lpstr>Query column sets (2)</vt:lpstr>
      <vt:lpstr>Query column sets (2)</vt:lpstr>
      <vt:lpstr>Query column sets (2)</vt:lpstr>
      <vt:lpstr>Query column sets (2)</vt:lpstr>
      <vt:lpstr>Query column sets (2)</vt:lpstr>
      <vt:lpstr>Uniform samples</vt:lpstr>
      <vt:lpstr>Uniform samples</vt:lpstr>
      <vt:lpstr>Uniform samples</vt:lpstr>
      <vt:lpstr>Uniform samples</vt:lpstr>
      <vt:lpstr>Uniform samples</vt:lpstr>
      <vt:lpstr>Stratified samples</vt:lpstr>
      <vt:lpstr>Stratified samples</vt:lpstr>
      <vt:lpstr>Stratified samples</vt:lpstr>
      <vt:lpstr>Stratified samples</vt:lpstr>
      <vt:lpstr>Stratified samples</vt:lpstr>
      <vt:lpstr>Stratified samples</vt:lpstr>
      <vt:lpstr>Stratified samples</vt:lpstr>
      <vt:lpstr>Sampling for rare QCS values</vt:lpstr>
      <vt:lpstr>What is BlinkDB?</vt:lpstr>
      <vt:lpstr>Error Estimation</vt:lpstr>
      <vt:lpstr>Error estimation</vt:lpstr>
      <vt:lpstr>Error estimation</vt:lpstr>
      <vt:lpstr>Error estimation</vt:lpstr>
      <vt:lpstr>What is BlinkDB?</vt:lpstr>
      <vt:lpstr>Kleiner’s Diagnostics</vt:lpstr>
      <vt:lpstr>What is BlinkDB?</vt:lpstr>
      <vt:lpstr>Readings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QPipe and CJOIN</dc:title>
  <dc:creator>kingherc</dc:creator>
  <cp:lastModifiedBy>Matthaios Olma</cp:lastModifiedBy>
  <cp:revision>3567</cp:revision>
  <cp:lastPrinted>2017-03-27T19:59:52Z</cp:lastPrinted>
  <dcterms:created xsi:type="dcterms:W3CDTF">2011-11-21T20:18:23Z</dcterms:created>
  <dcterms:modified xsi:type="dcterms:W3CDTF">2019-04-17T07:14:41Z</dcterms:modified>
</cp:coreProperties>
</file>